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7" r:id="rId2"/>
    <p:sldId id="265" r:id="rId3"/>
    <p:sldId id="266" r:id="rId4"/>
    <p:sldId id="257" r:id="rId5"/>
    <p:sldId id="258" r:id="rId6"/>
    <p:sldId id="259" r:id="rId7"/>
    <p:sldId id="260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9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7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203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1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110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47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0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2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4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2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3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8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5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8733CCD-4D89-4005-B592-B28DB68B44F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0AF4D2-173A-48E1-8D2E-E98232484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7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7512" y="156117"/>
            <a:ext cx="7902723" cy="1694985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هفته جهانی ترویج تغذیه با شیر مادر (10تا 16 مرداد 1402)</a:t>
            </a:r>
            <a:r>
              <a:rPr lang="en-US" sz="2400" dirty="0" smtClean="0">
                <a:cs typeface="B Nazanin" panose="00000400000000000000" pitchFamily="2" charset="-78"/>
              </a:rPr>
              <a:t/>
            </a:r>
            <a:br>
              <a:rPr lang="en-US" sz="2400" dirty="0" smtClean="0">
                <a:cs typeface="B Nazanin" panose="00000400000000000000" pitchFamily="2" charset="-78"/>
              </a:rPr>
            </a:br>
            <a:r>
              <a:rPr lang="fa-IR" sz="1600" dirty="0" smtClean="0">
                <a:cs typeface="B Nazanin" panose="00000400000000000000" pitchFamily="2" charset="-78"/>
              </a:rPr>
              <a:t>جمعیت جوان سرمایه و ثروت کشور</a:t>
            </a:r>
            <a:r>
              <a:rPr lang="en-US" sz="1600" dirty="0" smtClean="0">
                <a:cs typeface="B Nazanin" panose="00000400000000000000" pitchFamily="2" charset="-78"/>
              </a:rPr>
              <a:t/>
            </a:r>
            <a:br>
              <a:rPr lang="en-US" sz="1600" dirty="0" smtClean="0">
                <a:cs typeface="B Nazanin" panose="00000400000000000000" pitchFamily="2" charset="-78"/>
              </a:rPr>
            </a:br>
            <a:r>
              <a:rPr lang="fa-IR" sz="4000" dirty="0" smtClean="0">
                <a:cs typeface="B Nazanin" panose="00000400000000000000" pitchFamily="2" charset="-78"/>
              </a:rPr>
              <a:t/>
            </a:r>
            <a:br>
              <a:rPr lang="fa-IR" sz="4000" dirty="0" smtClean="0">
                <a:cs typeface="B Nazanin" panose="00000400000000000000" pitchFamily="2" charset="-78"/>
              </a:rPr>
            </a:br>
            <a:endParaRPr lang="en-US" sz="2200" b="1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112" y="43291"/>
            <a:ext cx="6233564" cy="3546304"/>
          </a:xfrm>
        </p:spPr>
        <p:txBody>
          <a:bodyPr>
            <a:normAutofit/>
          </a:bodyPr>
          <a:lstStyle/>
          <a:p>
            <a:pPr algn="justLow" rtl="1"/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   </a:t>
            </a:r>
            <a:endParaRPr lang="en-US" sz="2000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58"/>
            <a:ext cx="2397512" cy="2011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959" y="168907"/>
            <a:ext cx="2176041" cy="17541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384" y="6035040"/>
            <a:ext cx="1891664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08" y="1057584"/>
            <a:ext cx="7564232" cy="4572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575179" y="6035040"/>
            <a:ext cx="404630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a-IR" sz="1400" b="1" cap="all" dirty="0">
                <a:ln w="3175" cmpd="sng">
                  <a:noFill/>
                </a:ln>
                <a:solidFill>
                  <a:srgbClr val="4775E7">
                    <a:lumMod val="50000"/>
                  </a:srgb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نگاهی نو به شیر دهی مادران شاغل در خانواده محل کار و جامعه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14:prism isInverted="1"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063" y="0"/>
            <a:ext cx="6863788" cy="1135079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روز شمار هفته جهانی ترویج تغذیه با شیر مادر (10تا 16 مرداد 1402)</a:t>
            </a:r>
            <a:r>
              <a:rPr lang="en-US" sz="2400" dirty="0" smtClean="0">
                <a:cs typeface="B Nazanin" panose="00000400000000000000" pitchFamily="2" charset="-78"/>
              </a:rPr>
              <a:t/>
            </a:r>
            <a:br>
              <a:rPr lang="en-US" sz="2400" dirty="0" smtClean="0">
                <a:cs typeface="B Nazanin" panose="00000400000000000000" pitchFamily="2" charset="-78"/>
              </a:rPr>
            </a:br>
            <a:r>
              <a:rPr lang="fa-IR" sz="1600" dirty="0" smtClean="0">
                <a:cs typeface="B Nazanin" panose="00000400000000000000" pitchFamily="2" charset="-78"/>
              </a:rPr>
              <a:t>جمعیت جوان سرمایه و ثروت کشور</a:t>
            </a:r>
            <a:r>
              <a:rPr lang="fa-IR" sz="4000" dirty="0" smtClean="0">
                <a:cs typeface="B Nazanin" panose="00000400000000000000" pitchFamily="2" charset="-78"/>
              </a:rPr>
              <a:t/>
            </a:r>
            <a:br>
              <a:rPr lang="fa-IR" sz="4000" dirty="0" smtClean="0">
                <a:cs typeface="B Nazanin" panose="00000400000000000000" pitchFamily="2" charset="-78"/>
              </a:rPr>
            </a:br>
            <a:endParaRPr lang="en-US" sz="2200" b="1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0134" y="1849918"/>
            <a:ext cx="6233564" cy="35463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1"/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  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سه شنبه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10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مرداد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مادران شاغل و شیر دهی    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       </a:t>
            </a:r>
            <a:endParaRPr lang="fa-IR" sz="1800" b="1" dirty="0" smtClean="0">
              <a:solidFill>
                <a:schemeClr val="accent4">
                  <a:lumMod val="50000"/>
                </a:schemeClr>
              </a:solidFill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lvl="0" algn="r" rtl="1"/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        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چهار شنبه11 مرداد 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ffectLst/>
                <a:ea typeface="Calibri" panose="020F0502020204030204" pitchFamily="34" charset="0"/>
                <a:cs typeface="B Nazanin" panose="00000400000000000000" pitchFamily="2" charset="-78"/>
              </a:rPr>
              <a:t>تغذیه با شیر مادر و حمایتهای </a:t>
            </a:r>
            <a:r>
              <a:rPr lang="fa-IR" sz="1800" b="1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قانونی</a:t>
            </a:r>
          </a:p>
          <a:p>
            <a:pPr algn="r" rtl="1"/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          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پنجشنبه 12 مرداد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شیر دهی و نقش حمایتی پدران</a:t>
            </a:r>
          </a:p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                     جمعه 13 مرداد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شیر مادر از دیدگاه ایات و احادیث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                         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شنبه14 مرداد 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شیر دهی و اینده سالم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                              یک شنبه 15 مرداد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رسانه و شیر مادر 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                                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دوشنبه16 مرداد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محیط کار حامی شیر مادر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/>
            <a:endParaRPr lang="en-US" sz="2000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8086" cy="1737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540" y="82637"/>
            <a:ext cx="2495179" cy="1655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384" y="6035040"/>
            <a:ext cx="1891664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513" y="1737890"/>
            <a:ext cx="5287875" cy="377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439379" y="6038502"/>
            <a:ext cx="404630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a-IR" sz="1400" b="1" cap="all" dirty="0">
                <a:ln w="3175" cmpd="sng">
                  <a:noFill/>
                </a:ln>
                <a:solidFill>
                  <a:srgbClr val="4775E7">
                    <a:lumMod val="50000"/>
                  </a:srgb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نگاهی نو به شیر دهی مادران شاغل در خانواده محل کار و جامعه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0">
        <p14:prism isInverted="1"/>
      </p:transition>
    </mc:Choice>
    <mc:Fallback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063" y="0"/>
            <a:ext cx="6863788" cy="1135079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روز شمار هفته جهانی ترویج تغذیه با شیر مادر (10تا 16 مرداد 1402)</a:t>
            </a:r>
            <a:r>
              <a:rPr lang="en-US" sz="2400" dirty="0" smtClean="0">
                <a:cs typeface="B Nazanin" panose="00000400000000000000" pitchFamily="2" charset="-78"/>
              </a:rPr>
              <a:t/>
            </a:r>
            <a:br>
              <a:rPr lang="en-US" sz="2400" dirty="0" smtClean="0">
                <a:cs typeface="B Nazanin" panose="00000400000000000000" pitchFamily="2" charset="-78"/>
              </a:rPr>
            </a:br>
            <a:r>
              <a:rPr lang="fa-IR" sz="1600" dirty="0" smtClean="0">
                <a:cs typeface="B Nazanin" panose="00000400000000000000" pitchFamily="2" charset="-78"/>
              </a:rPr>
              <a:t>جمعیت جوان سرمایه و ثروت کشور</a:t>
            </a:r>
            <a:r>
              <a:rPr lang="fa-IR" sz="4000" dirty="0" smtClean="0">
                <a:cs typeface="B Nazanin" panose="00000400000000000000" pitchFamily="2" charset="-78"/>
              </a:rPr>
              <a:t/>
            </a:r>
            <a:br>
              <a:rPr lang="fa-IR" sz="4000" dirty="0" smtClean="0">
                <a:cs typeface="B Nazanin" panose="00000400000000000000" pitchFamily="2" charset="-78"/>
              </a:rPr>
            </a:br>
            <a:endParaRPr lang="en-US" sz="2200" b="1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80194" y="1886674"/>
            <a:ext cx="6233564" cy="3643798"/>
          </a:xfrm>
        </p:spPr>
        <p:txBody>
          <a:bodyPr>
            <a:normAutofit/>
          </a:bodyPr>
          <a:lstStyle/>
          <a:p>
            <a:pPr algn="justLow" rtl="1"/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  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سه شنبه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10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مرداد</a:t>
            </a:r>
            <a:r>
              <a:rPr lang="ar-SA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مادران شاغل و شیر دهی </a:t>
            </a:r>
          </a:p>
          <a:p>
            <a:pPr algn="justLow" rtl="1"/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  راهکارهایی ساده برای مادران شیر ده و شاغل:</a:t>
            </a:r>
          </a:p>
          <a:p>
            <a:pPr marL="285750" indent="-285750" algn="justLow" rtl="1">
              <a:buFontTx/>
              <a:buChar char="-"/>
            </a:pP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قبل از پایان مرخصی زایمان در زمانهای مشخص دوشیدن شیر را آغاز کنید.تا ذخیره کافی شیر در زمانی که سرکار هستید را داشته باشید.</a:t>
            </a:r>
          </a:p>
          <a:p>
            <a:pPr marL="285750" indent="-285750" algn="justLow" rtl="1">
              <a:buFontTx/>
              <a:buChar char="-"/>
            </a:pP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با کار فرما ی خود صحبت کنید وزمانی مشخص در روز را جهت دوشیدن شیر اختصاص دهید.</a:t>
            </a:r>
          </a:p>
          <a:p>
            <a:pPr marL="285750" indent="-285750" algn="justLow" rtl="1">
              <a:buFontTx/>
              <a:buChar char="-"/>
            </a:pPr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از پاس ساعتی شیر استفاده کنید</a:t>
            </a:r>
          </a:p>
          <a:p>
            <a:pPr algn="justLow" rtl="1"/>
            <a:r>
              <a:rPr lang="fa-IR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en-US" sz="1800" b="1" dirty="0" smtClean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34" y="121616"/>
            <a:ext cx="2265897" cy="1588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77" y="121616"/>
            <a:ext cx="2214624" cy="15886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384" y="6035040"/>
            <a:ext cx="1891664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58179" y="6035040"/>
            <a:ext cx="515557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a-IR" b="1" cap="all" dirty="0">
                <a:ln w="3175" cmpd="sng">
                  <a:noFill/>
                </a:ln>
                <a:solidFill>
                  <a:srgbClr val="4775E7">
                    <a:lumMod val="50000"/>
                  </a:srgb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نگاهی نو به شیر دهی مادران شاغل در خانواده محل کار و جامعه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0284"/>
            <a:ext cx="4977114" cy="3637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555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0">
        <p14:prism isInverted="1"/>
      </p:transition>
    </mc:Choice>
    <mc:Fallback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4393" y="243868"/>
            <a:ext cx="5625297" cy="787791"/>
          </a:xfrm>
        </p:spPr>
        <p:txBody>
          <a:bodyPr>
            <a:normAutofit fontScale="90000"/>
          </a:bodyPr>
          <a:lstStyle/>
          <a:p>
            <a:pPr algn="ctr"/>
            <a:r>
              <a:rPr lang="fa-IR" sz="2000" dirty="0">
                <a:solidFill>
                  <a:prstClr val="black"/>
                </a:solidFill>
              </a:rPr>
              <a:t>روز شمار هفته سلامت(9تا 15)اردیبهشت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r>
              <a:rPr lang="fa-IR" sz="1600" dirty="0">
                <a:solidFill>
                  <a:prstClr val="black"/>
                </a:solidFill>
              </a:rPr>
              <a:t>جمعیت</a:t>
            </a:r>
            <a:r>
              <a:rPr lang="fa-IR" sz="2400" dirty="0">
                <a:solidFill>
                  <a:prstClr val="black"/>
                </a:solidFill>
              </a:rPr>
              <a:t> </a:t>
            </a:r>
            <a:r>
              <a:rPr lang="fa-IR" sz="16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4000" dirty="0">
                <a:solidFill>
                  <a:prstClr val="black"/>
                </a:solidFill>
              </a:rPr>
              <a:t/>
            </a:r>
            <a:br>
              <a:rPr lang="fa-IR" sz="4000" dirty="0">
                <a:solidFill>
                  <a:prstClr val="black"/>
                </a:solidFill>
              </a:rPr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433" y="1553132"/>
            <a:ext cx="5940420" cy="3942071"/>
          </a:xfrm>
        </p:spPr>
        <p:txBody>
          <a:bodyPr>
            <a:normAutofit/>
          </a:bodyPr>
          <a:lstStyle/>
          <a:p>
            <a:pPr lvl="0" algn="r" rtl="1">
              <a:buClr>
                <a:prstClr val="white"/>
              </a:buClr>
            </a:pPr>
            <a:r>
              <a:rPr lang="fa-IR" sz="1800" b="1" dirty="0">
                <a:solidFill>
                  <a:srgbClr val="4775E7">
                    <a:lumMod val="50000"/>
                  </a:srgb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چهار شنبه11 مرداد </a:t>
            </a:r>
            <a:r>
              <a:rPr lang="ar-SA" sz="1800" b="1" dirty="0">
                <a:solidFill>
                  <a:srgbClr val="4775E7">
                    <a:lumMod val="50000"/>
                  </a:srgb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: </a:t>
            </a:r>
            <a:r>
              <a:rPr lang="fa-IR" sz="1800" b="1" dirty="0">
                <a:solidFill>
                  <a:srgbClr val="4775E7">
                    <a:lumMod val="50000"/>
                  </a:srgb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تغذیه با شیر مادر و حمایتهای قانونی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" y="0"/>
            <a:ext cx="1898248" cy="1620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623" y="0"/>
            <a:ext cx="1633187" cy="13591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383" y="6260547"/>
            <a:ext cx="183736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a-IR" sz="1400" dirty="0">
                <a:latin typeface="Calibri" panose="020F0502020204030204" pitchFamily="34" charset="0"/>
                <a:ea typeface="Calibri" panose="020F0502020204030204" pitchFamily="34" charset="0"/>
              </a:rPr>
              <a:t>واحد آموزش و سلامت بیمار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1916" y="6260547"/>
            <a:ext cx="404630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a-IR" sz="1400" b="1" cap="all" dirty="0">
                <a:ln w="3175" cmpd="sng">
                  <a:noFill/>
                </a:ln>
                <a:solidFill>
                  <a:srgbClr val="4775E7">
                    <a:lumMod val="50000"/>
                  </a:srgb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نگاهی نو به شیر دهی مادران شاغل در خانواده محل کار و جامعه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07262" y="1922554"/>
            <a:ext cx="586518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 smtClean="0">
                <a:solidFill>
                  <a:srgbClr val="212529"/>
                </a:solidFill>
                <a:latin typeface="irsans"/>
                <a:ea typeface="Calibri" panose="020F0502020204030204" pitchFamily="34" charset="0"/>
                <a:cs typeface="Arial" panose="020B0604020202020204" pitchFamily="34" charset="0"/>
              </a:rPr>
              <a:t>طبق </a:t>
            </a:r>
            <a:r>
              <a:rPr lang="ar-SA" dirty="0">
                <a:solidFill>
                  <a:srgbClr val="212529"/>
                </a:solidFill>
                <a:latin typeface="irsans"/>
                <a:ea typeface="Calibri" panose="020F0502020204030204" pitchFamily="34" charset="0"/>
                <a:cs typeface="Arial" panose="020B0604020202020204" pitchFamily="34" charset="0"/>
              </a:rPr>
              <a:t>ماده </a:t>
            </a:r>
            <a:r>
              <a:rPr lang="fa-IR" sz="2800" dirty="0">
                <a:solidFill>
                  <a:srgbClr val="212529"/>
                </a:solidFill>
                <a:latin typeface="irsans"/>
                <a:ea typeface="Calibri" panose="020F0502020204030204" pitchFamily="34" charset="0"/>
                <a:cs typeface="Arial" panose="020B0604020202020204" pitchFamily="34" charset="0"/>
              </a:rPr>
              <a:t>۱۷</a:t>
            </a:r>
            <a:r>
              <a:rPr lang="ar-SA" dirty="0">
                <a:solidFill>
                  <a:srgbClr val="212529"/>
                </a:solidFill>
                <a:latin typeface="irsans"/>
                <a:ea typeface="Calibri" panose="020F0502020204030204" pitchFamily="34" charset="0"/>
                <a:cs typeface="Arial" panose="020B0604020202020204" pitchFamily="34" charset="0"/>
              </a:rPr>
              <a:t> قانون حمایت از خانواده و جوانی جمعیت در خصوص  نوبت کاری شب برای مادران شاغل باردار و همچنین مادران دارای فرزند شیرخوار تا دو سال و پدران تا یک ماهگی نوزاد، در مشاغل و فعالیت‌هایی که نیازمند نوبت کاری شب می‌باشند، اختیاری </a:t>
            </a:r>
            <a:r>
              <a:rPr lang="ar-SA" dirty="0" smtClean="0">
                <a:solidFill>
                  <a:srgbClr val="212529"/>
                </a:solidFill>
                <a:latin typeface="irsans"/>
                <a:ea typeface="Calibri" panose="020F0502020204030204" pitchFamily="34" charset="0"/>
                <a:cs typeface="Arial" panose="020B0604020202020204" pitchFamily="34" charset="0"/>
              </a:rPr>
              <a:t>است</a:t>
            </a:r>
            <a:r>
              <a:rPr lang="fa-IR" dirty="0" smtClean="0">
                <a:solidFill>
                  <a:srgbClr val="212529"/>
                </a:solidFill>
                <a:latin typeface="irsans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dirty="0">
                <a:solidFill>
                  <a:srgbClr val="212529"/>
                </a:solidFill>
                <a:latin typeface="irsan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fa-IR" dirty="0" smtClean="0">
              <a:solidFill>
                <a:srgbClr val="212529"/>
              </a:solidFill>
              <a:latin typeface="ir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fa-IR" dirty="0" smtClean="0">
              <a:solidFill>
                <a:srgbClr val="212529"/>
              </a:solidFill>
              <a:latin typeface="ir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fa-IR" dirty="0" smtClean="0">
              <a:solidFill>
                <a:srgbClr val="212529"/>
              </a:solidFill>
              <a:latin typeface="ir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dirty="0" smtClean="0">
                <a:solidFill>
                  <a:srgbClr val="212529"/>
                </a:solidFill>
                <a:latin typeface="irsans"/>
                <a:ea typeface="Calibri" panose="020F0502020204030204" pitchFamily="34" charset="0"/>
                <a:cs typeface="Arial" panose="020B0604020202020204" pitchFamily="34" charset="0"/>
              </a:rPr>
              <a:t>طبق </a:t>
            </a:r>
            <a:r>
              <a:rPr lang="ar-SA" dirty="0">
                <a:solidFill>
                  <a:srgbClr val="212529"/>
                </a:solidFill>
                <a:latin typeface="irsans"/>
                <a:ea typeface="Calibri" panose="020F0502020204030204" pitchFamily="34" charset="0"/>
                <a:cs typeface="Arial" panose="020B0604020202020204" pitchFamily="34" charset="0"/>
              </a:rPr>
              <a:t>ماده </a:t>
            </a:r>
            <a:r>
              <a:rPr lang="fa-IR" sz="2800" dirty="0">
                <a:solidFill>
                  <a:srgbClr val="212529"/>
                </a:solidFill>
                <a:latin typeface="irsans"/>
                <a:ea typeface="Calibri" panose="020F0502020204030204" pitchFamily="34" charset="0"/>
                <a:cs typeface="Arial" panose="020B0604020202020204" pitchFamily="34" charset="0"/>
              </a:rPr>
              <a:t>۲۹</a:t>
            </a:r>
            <a:r>
              <a:rPr lang="ar-SA" dirty="0">
                <a:solidFill>
                  <a:srgbClr val="212529"/>
                </a:solidFill>
                <a:latin typeface="irsans"/>
                <a:ea typeface="Calibri" panose="020F0502020204030204" pitchFamily="34" charset="0"/>
                <a:cs typeface="Arial" panose="020B0604020202020204" pitchFamily="34" charset="0"/>
              </a:rPr>
              <a:t> این قانون مادران پس از شروع بکار مجدد می‌توانند در صورت تمایل تا 12 ماهگی کودک از برنامه شیفت کاری شب معاف شوند و در صورت انجام نوبت کاری، استفاده از مرخصی شیردهی در شیفت شب دو ساعت و در شیفت های مضاعف به ازاء هر شیفت کاری یک ساعت است</a:t>
            </a:r>
            <a:endParaRPr lang="fa-IR" dirty="0" smtClean="0">
              <a:solidFill>
                <a:srgbClr val="212529"/>
              </a:solidFill>
              <a:latin typeface="irsans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935" y="1280506"/>
            <a:ext cx="5856790" cy="4487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95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0">
        <p14:prism isInverted="1"/>
      </p:transition>
    </mc:Choice>
    <mc:Fallback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8102" y="243349"/>
            <a:ext cx="4826643" cy="865558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1800" dirty="0">
                <a:solidFill>
                  <a:prstClr val="black"/>
                </a:solidFill>
              </a:rPr>
              <a:t>روز شمار هفته سلامت(9تا 15)اردیبهشت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fa-IR" sz="1400" dirty="0">
                <a:solidFill>
                  <a:prstClr val="black"/>
                </a:solidFill>
              </a:rPr>
              <a:t>جمعیت</a:t>
            </a:r>
            <a:r>
              <a:rPr lang="fa-IR" sz="2200" dirty="0">
                <a:solidFill>
                  <a:prstClr val="black"/>
                </a:solidFill>
              </a:rPr>
              <a:t> </a:t>
            </a:r>
            <a:r>
              <a:rPr lang="fa-IR" sz="14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3600" dirty="0">
                <a:solidFill>
                  <a:prstClr val="black"/>
                </a:solidFill>
              </a:rPr>
              <a:t/>
            </a:r>
            <a:br>
              <a:rPr lang="fa-IR" sz="3600" dirty="0">
                <a:solidFill>
                  <a:prstClr val="black"/>
                </a:solidFill>
              </a:rPr>
            </a:b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85" y="-21613"/>
            <a:ext cx="2270774" cy="1630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58" y="136963"/>
            <a:ext cx="1971554" cy="14719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384" y="6035040"/>
            <a:ext cx="1891664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1083" y="5144549"/>
            <a:ext cx="4398202" cy="890491"/>
          </a:xfrm>
        </p:spPr>
        <p:txBody>
          <a:bodyPr>
            <a:normAutofit fontScale="70000" lnSpcReduction="20000"/>
          </a:bodyPr>
          <a:lstStyle/>
          <a:p>
            <a:pPr lvl="0" algn="r" rtl="1">
              <a:buClr>
                <a:prstClr val="white"/>
              </a:buClr>
            </a:pPr>
            <a:endParaRPr lang="fa-IR" sz="1800" b="1" dirty="0" smtClean="0">
              <a:solidFill>
                <a:srgbClr val="4775E7">
                  <a:lumMod val="50000"/>
                </a:srgbClr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lvl="0" algn="r" rtl="1">
              <a:buClr>
                <a:prstClr val="white"/>
              </a:buClr>
            </a:pPr>
            <a:r>
              <a:rPr lang="fa-IR" sz="2400" b="1" dirty="0" smtClean="0">
                <a:solidFill>
                  <a:srgbClr val="4775E7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پنجشنبه </a:t>
            </a:r>
            <a:r>
              <a:rPr lang="fa-IR" sz="2400" b="1" dirty="0">
                <a:solidFill>
                  <a:srgbClr val="4775E7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12 مرداد</a:t>
            </a:r>
            <a:r>
              <a:rPr lang="ar-SA" sz="2400" b="1" dirty="0">
                <a:solidFill>
                  <a:srgbClr val="4775E7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fa-IR" sz="2400" b="1" dirty="0">
                <a:solidFill>
                  <a:srgbClr val="4775E7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شیر دهی و نقش حمایتی پدران</a:t>
            </a:r>
          </a:p>
          <a:p>
            <a:pPr algn="r">
              <a:lnSpc>
                <a:spcPct val="107000"/>
              </a:lnSpc>
              <a:spcBef>
                <a:spcPts val="0"/>
              </a:spcBef>
            </a:pPr>
            <a:r>
              <a:rPr lang="fa-IR" sz="2000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107034" y="6038502"/>
            <a:ext cx="404630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a-IR" sz="1400" b="1" cap="all" dirty="0">
                <a:ln w="3175" cmpd="sng">
                  <a:noFill/>
                </a:ln>
                <a:solidFill>
                  <a:srgbClr val="4775E7">
                    <a:lumMod val="50000"/>
                  </a:srgb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نگاهی نو به شیر دهی مادران شاغل در خانواده محل کار و جامعه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9" y="1872951"/>
            <a:ext cx="5671595" cy="366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6134582" y="1846904"/>
            <a:ext cx="56947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 smtClean="0">
                <a:solidFill>
                  <a:schemeClr val="accent5">
                    <a:lumMod val="50000"/>
                  </a:schemeClr>
                </a:solidFill>
                <a:latin typeface="iransans"/>
                <a:cs typeface="B Nazanin" panose="00000400000000000000" pitchFamily="2" charset="-78"/>
              </a:rPr>
              <a:t>توصیه ها ی کوتاه به پدران</a:t>
            </a:r>
            <a:r>
              <a:rPr lang="fa-IR" sz="2400" b="1" dirty="0" smtClean="0">
                <a:solidFill>
                  <a:srgbClr val="454545"/>
                </a:solidFill>
                <a:latin typeface="iransans"/>
                <a:cs typeface="B Nazanin" panose="00000400000000000000" pitchFamily="2" charset="-78"/>
              </a:rPr>
              <a:t>:</a:t>
            </a:r>
          </a:p>
          <a:p>
            <a:pPr marL="342900" indent="-342900" algn="r" rtl="1">
              <a:buFontTx/>
              <a:buChar char="-"/>
            </a:pPr>
            <a:r>
              <a:rPr lang="fa-IR" sz="2400" dirty="0" smtClean="0">
                <a:solidFill>
                  <a:srgbClr val="454545"/>
                </a:solidFill>
                <a:latin typeface="iransans"/>
                <a:cs typeface="B Nazanin" panose="00000400000000000000" pitchFamily="2" charset="-78"/>
              </a:rPr>
              <a:t>حمایتگر با تدبیری باشیم و شرایط روحی مادر را درک           کنید</a:t>
            </a:r>
          </a:p>
          <a:p>
            <a:pPr marL="342900" indent="-342900" algn="r" rtl="1">
              <a:buFontTx/>
              <a:buChar char="-"/>
            </a:pPr>
            <a:r>
              <a:rPr lang="ar-SA" sz="2400" dirty="0" smtClean="0">
                <a:solidFill>
                  <a:srgbClr val="555555"/>
                </a:solidFill>
                <a:latin typeface="IRANSans"/>
                <a:ea typeface="Times New Roman" panose="02020603050405020304" pitchFamily="18" charset="0"/>
                <a:cs typeface="B Nazanin" panose="00000400000000000000" pitchFamily="2" charset="-78"/>
              </a:rPr>
              <a:t>با </a:t>
            </a:r>
            <a:r>
              <a:rPr lang="fa-IR" sz="2400" dirty="0" smtClean="0">
                <a:solidFill>
                  <a:srgbClr val="555555"/>
                </a:solidFill>
                <a:latin typeface="IRANSans"/>
                <a:ea typeface="Times New Roman" panose="02020603050405020304" pitchFamily="18" charset="0"/>
                <a:cs typeface="B Nazanin" panose="00000400000000000000" pitchFamily="2" charset="-78"/>
              </a:rPr>
              <a:t>نوزاد </a:t>
            </a:r>
            <a:r>
              <a:rPr lang="ar-SA" sz="2400" dirty="0" smtClean="0">
                <a:solidFill>
                  <a:srgbClr val="555555"/>
                </a:solidFill>
                <a:latin typeface="IRANSans"/>
                <a:ea typeface="Times New Roman" panose="02020603050405020304" pitchFamily="18" charset="0"/>
                <a:cs typeface="B Nazanin" panose="00000400000000000000" pitchFamily="2" charset="-78"/>
              </a:rPr>
              <a:t>تماس </a:t>
            </a:r>
            <a:r>
              <a:rPr lang="ar-SA" sz="2400" dirty="0">
                <a:solidFill>
                  <a:srgbClr val="555555"/>
                </a:solidFill>
                <a:latin typeface="IRANSans"/>
                <a:ea typeface="Times New Roman" panose="02020603050405020304" pitchFamily="18" charset="0"/>
                <a:cs typeface="B Nazanin" panose="00000400000000000000" pitchFamily="2" charset="-78"/>
              </a:rPr>
              <a:t>پوستی برقرار </a:t>
            </a:r>
            <a:r>
              <a:rPr lang="ar-SA" sz="2400" dirty="0" smtClean="0">
                <a:solidFill>
                  <a:srgbClr val="555555"/>
                </a:solidFill>
                <a:latin typeface="IRANSans"/>
                <a:ea typeface="Times New Roman" panose="02020603050405020304" pitchFamily="18" charset="0"/>
                <a:cs typeface="B Nazanin" panose="00000400000000000000" pitchFamily="2" charset="-78"/>
              </a:rPr>
              <a:t>کنید</a:t>
            </a:r>
            <a:endParaRPr lang="fa-IR" sz="2400" dirty="0" smtClean="0">
              <a:solidFill>
                <a:srgbClr val="454545"/>
              </a:solidFill>
              <a:latin typeface="iransans"/>
              <a:cs typeface="B Nazanin" panose="00000400000000000000" pitchFamily="2" charset="-78"/>
            </a:endParaRPr>
          </a:p>
          <a:p>
            <a:pPr marL="342900" indent="-342900" algn="r" rtl="1">
              <a:buFontTx/>
              <a:buChar char="-"/>
            </a:pPr>
            <a:r>
              <a:rPr lang="fa-IR" sz="2400" i="0" u="none" strike="noStrike" dirty="0" smtClean="0">
                <a:solidFill>
                  <a:srgbClr val="454545"/>
                </a:solidFill>
                <a:effectLst/>
                <a:latin typeface="iransans"/>
                <a:cs typeface="B Nazanin" panose="00000400000000000000" pitchFamily="2" charset="-78"/>
              </a:rPr>
              <a:t>وقت زیادی را با نوزاد خود بگذرانید</a:t>
            </a:r>
          </a:p>
          <a:p>
            <a:pPr marL="342900" indent="-342900" algn="r" rtl="1">
              <a:buFontTx/>
              <a:buChar char="-"/>
            </a:pPr>
            <a:r>
              <a:rPr lang="fa-IR" sz="2400" dirty="0" smtClean="0">
                <a:solidFill>
                  <a:srgbClr val="454545"/>
                </a:solidFill>
                <a:latin typeface="iransans"/>
                <a:cs typeface="B Nazanin" panose="00000400000000000000" pitchFamily="2" charset="-78"/>
              </a:rPr>
              <a:t>در ارتباط با نوزاد خود پشتکار داشته باشید </a:t>
            </a:r>
          </a:p>
          <a:p>
            <a:pPr marL="342900" indent="-342900" algn="r" rtl="1">
              <a:buFontTx/>
              <a:buChar char="-"/>
            </a:pPr>
            <a:r>
              <a:rPr lang="fa-IR" sz="2400" dirty="0" smtClean="0">
                <a:solidFill>
                  <a:srgbClr val="454545"/>
                </a:solidFill>
                <a:latin typeface="iransans"/>
                <a:cs typeface="B Nazanin" panose="00000400000000000000" pitchFamily="2" charset="-78"/>
              </a:rPr>
              <a:t>در مراقبتهای معمول از نوزاد خود باهمسرتان همکاری کنید.</a:t>
            </a:r>
            <a:endParaRPr lang="fa-IR" sz="2400" i="0" u="none" strike="noStrike" dirty="0" smtClean="0">
              <a:solidFill>
                <a:srgbClr val="454545"/>
              </a:solidFill>
              <a:effectLst/>
              <a:latin typeface="iransans"/>
              <a:cs typeface="B Nazanin" panose="00000400000000000000" pitchFamily="2" charset="-78"/>
            </a:endParaRPr>
          </a:p>
          <a:p>
            <a:pPr marL="342900" indent="-342900" algn="r" rtl="1">
              <a:buFontTx/>
              <a:buChar char="-"/>
            </a:pPr>
            <a:endParaRPr lang="fa-IR" sz="2400" b="1" i="0" u="none" strike="noStrike" dirty="0">
              <a:solidFill>
                <a:srgbClr val="454545"/>
              </a:solidFill>
              <a:effectLst/>
              <a:latin typeface="iransans"/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75969" y="2200786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1527457" y="33775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6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0">
        <p14:prism isInverted="1"/>
      </p:transition>
    </mc:Choice>
    <mc:Fallback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4289" y="165389"/>
            <a:ext cx="3588152" cy="669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fa-IR" sz="1400" dirty="0">
                <a:solidFill>
                  <a:prstClr val="black"/>
                </a:solidFill>
              </a:rPr>
              <a:t>جمعیت</a:t>
            </a:r>
            <a:r>
              <a:rPr lang="fa-IR" sz="2200" dirty="0">
                <a:solidFill>
                  <a:prstClr val="black"/>
                </a:solidFill>
              </a:rPr>
              <a:t> </a:t>
            </a:r>
            <a:r>
              <a:rPr lang="fa-IR" sz="14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3600" dirty="0">
                <a:solidFill>
                  <a:prstClr val="black"/>
                </a:solidFill>
              </a:rPr>
              <a:t/>
            </a:r>
            <a:br>
              <a:rPr lang="fa-IR" sz="3600" dirty="0">
                <a:solidFill>
                  <a:prstClr val="black"/>
                </a:solidFill>
              </a:rPr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1903" y="1273974"/>
            <a:ext cx="6904125" cy="3853611"/>
          </a:xfrm>
        </p:spPr>
        <p:txBody>
          <a:bodyPr>
            <a:normAutofit/>
          </a:bodyPr>
          <a:lstStyle/>
          <a:p>
            <a:pPr lvl="0" algn="r">
              <a:lnSpc>
                <a:spcPct val="107000"/>
              </a:lnSpc>
              <a:spcBef>
                <a:spcPts val="0"/>
              </a:spcBef>
            </a:pPr>
            <a:r>
              <a:rPr lang="fa-IR" sz="1800" b="1" dirty="0">
                <a:solidFill>
                  <a:srgbClr val="4775E7">
                    <a:lumMod val="50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جمعه 13 مرداد</a:t>
            </a:r>
            <a:r>
              <a:rPr lang="ar-SA" sz="1800" b="1" dirty="0">
                <a:solidFill>
                  <a:srgbClr val="4775E7">
                    <a:lumMod val="50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fa-IR" sz="1800" b="1" dirty="0">
                <a:solidFill>
                  <a:srgbClr val="4775E7">
                    <a:lumMod val="50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شیر مادر از دیدگاه ایات و احادیث</a:t>
            </a:r>
            <a:endParaRPr lang="fa-IR" sz="2000" b="1" dirty="0">
              <a:solidFill>
                <a:srgbClr val="00B050"/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69"/>
            <a:ext cx="2022829" cy="1593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41" y="109631"/>
            <a:ext cx="1786359" cy="11954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383" y="6260547"/>
            <a:ext cx="183736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9727" y="6260547"/>
            <a:ext cx="404630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a-IR" sz="1400" b="1" cap="all" dirty="0">
                <a:ln w="3175" cmpd="sng">
                  <a:noFill/>
                </a:ln>
                <a:solidFill>
                  <a:srgbClr val="4775E7">
                    <a:lumMod val="50000"/>
                  </a:srgb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نگاهی نو به شیر دهی مادران شاغل در خانواده محل کار و جامعه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8365" y="1822715"/>
            <a:ext cx="570766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ransans"/>
              </a:rPr>
              <a:t>خداوند در قرآ‌ن كریم فرموده است:</a:t>
            </a:r>
          </a:p>
          <a:p>
            <a:pPr algn="just" rtl="1"/>
            <a:r>
              <a:rPr lang="fa-IR" dirty="0">
                <a:solidFill>
                  <a:srgbClr val="454545"/>
                </a:solidFill>
                <a:latin typeface="iransans"/>
              </a:rPr>
              <a:t>مادران، فرزندان خود را دو سال تمام شیر دهند این برای كسی است كه بخواهد دوران شیر خوارگی را كامل سازد.(سوره بقره آ‌یه 233</a:t>
            </a:r>
            <a:r>
              <a:rPr lang="fa-IR" dirty="0" smtClean="0">
                <a:solidFill>
                  <a:srgbClr val="454545"/>
                </a:solidFill>
                <a:latin typeface="iransans"/>
              </a:rPr>
              <a:t>)</a:t>
            </a:r>
          </a:p>
          <a:p>
            <a:pPr algn="just" rtl="1"/>
            <a:endParaRPr lang="fa-IR" b="0" i="0" u="none" strike="noStrike" dirty="0">
              <a:solidFill>
                <a:srgbClr val="454545"/>
              </a:solidFill>
              <a:effectLst/>
              <a:latin typeface="iransans"/>
            </a:endParaRPr>
          </a:p>
          <a:p>
            <a:pPr algn="just" rtl="1"/>
            <a:endParaRPr lang="fa-IR" dirty="0" smtClean="0">
              <a:solidFill>
                <a:srgbClr val="454545"/>
              </a:solidFill>
              <a:latin typeface="iransans"/>
            </a:endParaRPr>
          </a:p>
          <a:p>
            <a:pPr algn="just" rtl="1"/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ransans"/>
              </a:rPr>
              <a:t>حضرت علی(ع) فرموده اند</a:t>
            </a:r>
            <a:r>
              <a:rPr lang="fa-IR" dirty="0">
                <a:solidFill>
                  <a:srgbClr val="0080C0"/>
                </a:solidFill>
                <a:latin typeface="iransans"/>
              </a:rPr>
              <a:t>: </a:t>
            </a:r>
            <a:r>
              <a:rPr lang="fa-IR" dirty="0">
                <a:solidFill>
                  <a:schemeClr val="bg1"/>
                </a:solidFill>
                <a:latin typeface="iransans"/>
              </a:rPr>
              <a:t>برای فرزند، شیری با بركت تر و بهتر از شیر مادر، نیست.(وسایل الشیعه ج 15 ص 175)</a:t>
            </a:r>
            <a:endParaRPr lang="fa-IR" b="0" i="0" u="none" strike="noStrike" dirty="0">
              <a:solidFill>
                <a:schemeClr val="bg1"/>
              </a:solidFill>
              <a:effectLst/>
              <a:latin typeface="iransans"/>
            </a:endParaRPr>
          </a:p>
          <a:p>
            <a:pPr algn="just" rtl="1"/>
            <a:endParaRPr lang="fa-IR" dirty="0" smtClean="0">
              <a:solidFill>
                <a:srgbClr val="454545"/>
              </a:solidFill>
              <a:latin typeface="iransans"/>
            </a:endParaRPr>
          </a:p>
          <a:p>
            <a:pPr algn="just" rtl="1"/>
            <a:r>
              <a:rPr lang="fa-IR" dirty="0">
                <a:solidFill>
                  <a:srgbClr val="454545"/>
                </a:solidFill>
                <a:latin typeface="iransans"/>
              </a:rPr>
              <a:t> </a:t>
            </a:r>
            <a:r>
              <a:rPr lang="fa-IR" dirty="0" smtClean="0">
                <a:solidFill>
                  <a:srgbClr val="454545"/>
                </a:solidFill>
                <a:latin typeface="iransans"/>
              </a:rPr>
              <a:t> </a:t>
            </a:r>
            <a:r>
              <a:rPr lang="fa-I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ransans"/>
              </a:rPr>
              <a:t>امام </a:t>
            </a:r>
            <a:r>
              <a:rPr lang="fa-I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ransans"/>
              </a:rPr>
              <a:t>صادق(ع) فرموده اند:</a:t>
            </a:r>
          </a:p>
          <a:p>
            <a:pPr algn="just" rtl="1"/>
            <a:r>
              <a:rPr lang="fa-IR" dirty="0">
                <a:solidFill>
                  <a:srgbClr val="454545"/>
                </a:solidFill>
                <a:latin typeface="iransans"/>
              </a:rPr>
              <a:t>به كودک با وضو شیر داده شود زیرا شیر خصوصیات اخلاقی و عاطفی مادر را به فرزند منتقل می كند.(وسایل الشیعه ج 15 ص 188)</a:t>
            </a:r>
          </a:p>
          <a:p>
            <a:pPr algn="just" rtl="1"/>
            <a:endParaRPr lang="fa-IR" b="0" i="0" u="none" strike="noStrike" dirty="0">
              <a:solidFill>
                <a:srgbClr val="454545"/>
              </a:solidFill>
              <a:effectLst/>
              <a:latin typeface="iransans"/>
            </a:endParaRPr>
          </a:p>
          <a:p>
            <a:pPr algn="just" rtl="1"/>
            <a:endParaRPr lang="fa-IR" dirty="0" smtClean="0">
              <a:solidFill>
                <a:srgbClr val="454545"/>
              </a:solidFill>
              <a:latin typeface="iransans"/>
            </a:endParaRPr>
          </a:p>
          <a:p>
            <a:pPr algn="just" rtl="1"/>
            <a:endParaRPr lang="fa-IR" b="0" i="0" u="none" strike="noStrike" dirty="0">
              <a:solidFill>
                <a:srgbClr val="454545"/>
              </a:solidFill>
              <a:effectLst/>
              <a:latin typeface="iransans"/>
            </a:endParaRPr>
          </a:p>
          <a:p>
            <a:pPr algn="just" rtl="1"/>
            <a:endParaRPr lang="fa-IR" dirty="0" smtClean="0">
              <a:solidFill>
                <a:srgbClr val="454545"/>
              </a:solidFill>
              <a:latin typeface="iransans"/>
            </a:endParaRPr>
          </a:p>
          <a:p>
            <a:pPr algn="just" rtl="1"/>
            <a:endParaRPr lang="fa-IR" b="0" i="0" u="none" strike="noStrike" dirty="0">
              <a:solidFill>
                <a:srgbClr val="454545"/>
              </a:solidFill>
              <a:effectLst/>
              <a:latin typeface="iransan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936"/>
            <a:ext cx="5172024" cy="3444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53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0">
        <p14:prism isInverted="1"/>
      </p:transition>
    </mc:Choice>
    <mc:Fallback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832" y="129535"/>
            <a:ext cx="4132162" cy="85163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1800" dirty="0">
                <a:solidFill>
                  <a:prstClr val="black"/>
                </a:solidFill>
              </a:rPr>
              <a:t>روز شمار هفته سلامت(9تا 15)اردیبهشت</a:t>
            </a:r>
            <a:r>
              <a:rPr lang="en-US" sz="2200" dirty="0">
                <a:solidFill>
                  <a:prstClr val="black"/>
                </a:solidFill>
              </a:rPr>
              <a:t/>
            </a:r>
            <a:br>
              <a:rPr lang="en-US" sz="2200" dirty="0">
                <a:solidFill>
                  <a:prstClr val="black"/>
                </a:solidFill>
              </a:rPr>
            </a:br>
            <a:r>
              <a:rPr lang="fa-IR" sz="1400" dirty="0">
                <a:solidFill>
                  <a:prstClr val="black"/>
                </a:solidFill>
              </a:rPr>
              <a:t>جمعیت</a:t>
            </a:r>
            <a:r>
              <a:rPr lang="fa-IR" sz="2200" dirty="0">
                <a:solidFill>
                  <a:prstClr val="black"/>
                </a:solidFill>
              </a:rPr>
              <a:t> </a:t>
            </a:r>
            <a:r>
              <a:rPr lang="fa-IR" sz="1400" dirty="0">
                <a:solidFill>
                  <a:prstClr val="black"/>
                </a:solidFill>
              </a:rPr>
              <a:t>جوان سرمایه و ثروت کشور</a:t>
            </a:r>
            <a:r>
              <a:rPr lang="fa-IR" sz="3600" dirty="0">
                <a:solidFill>
                  <a:prstClr val="black"/>
                </a:solidFill>
              </a:rPr>
              <a:t/>
            </a:r>
            <a:br>
              <a:rPr lang="fa-IR" sz="3600" dirty="0">
                <a:solidFill>
                  <a:prstClr val="black"/>
                </a:solidFill>
              </a:rPr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9143" y="787792"/>
            <a:ext cx="5582857" cy="3124451"/>
          </a:xfrm>
        </p:spPr>
        <p:txBody>
          <a:bodyPr>
            <a:normAutofit/>
          </a:bodyPr>
          <a:lstStyle/>
          <a:p>
            <a:pPr algn="l"/>
            <a:r>
              <a:rPr lang="fa-IR" sz="2000" b="1" dirty="0">
                <a:solidFill>
                  <a:srgbClr val="00B05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fa-IR" sz="2000" b="1" dirty="0" smtClean="0">
              <a:solidFill>
                <a:srgbClr val="00B050"/>
              </a:solidFill>
              <a:latin typeface="Tahoma" panose="020B060403050404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r>
              <a:rPr lang="fa-IR" sz="1400" b="1" dirty="0" smtClean="0"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24"/>
            <a:ext cx="1979269" cy="1270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871" y="129534"/>
            <a:ext cx="1935841" cy="123114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383" y="6260547"/>
            <a:ext cx="1837362" cy="311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3193" y="1443670"/>
            <a:ext cx="5287875" cy="3546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288915" y="1443670"/>
            <a:ext cx="3214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b="1" dirty="0">
                <a:solidFill>
                  <a:srgbClr val="4775E7">
                    <a:lumMod val="50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 شنبه14 مرداد </a:t>
            </a:r>
            <a:r>
              <a:rPr lang="ar-SA" b="1" dirty="0">
                <a:solidFill>
                  <a:srgbClr val="4775E7">
                    <a:lumMod val="50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: </a:t>
            </a:r>
            <a:r>
              <a:rPr lang="fa-IR" b="1" dirty="0">
                <a:solidFill>
                  <a:srgbClr val="4775E7">
                    <a:lumMod val="50000"/>
                  </a:srgbClr>
                </a:solidFill>
                <a:latin typeface="Tahoma" panose="020B060403050404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شیر دهی و اینده سالم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77420" y="6264009"/>
            <a:ext cx="404630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fa-IR" sz="1400" b="1" cap="all" dirty="0">
                <a:ln w="3175" cmpd="sng">
                  <a:noFill/>
                </a:ln>
                <a:solidFill>
                  <a:srgbClr val="4775E7">
                    <a:lumMod val="50000"/>
                  </a:srgbClr>
                </a:solidFill>
                <a:ea typeface="Calibri" panose="020F0502020204030204" pitchFamily="34" charset="0"/>
                <a:cs typeface="B Nazanin" panose="00000400000000000000" pitchFamily="2" charset="-78"/>
              </a:rPr>
              <a:t>نگاهی نو به شیر دهی مادران شاغل در خانواده محل کار و جامعه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25833" y="1978975"/>
            <a:ext cx="4294559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ابتلا به سرطان رحم در مادران شیر ده 28 درصد کاهش میباشد</a:t>
            </a:r>
          </a:p>
          <a:p>
            <a:pPr algn="r"/>
            <a:r>
              <a:rPr lang="fa-IR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 مادران شیر ده ابتلا به فشار خون و دیابت نوع دوم  ده تا پنجاه درصد کاهش میاب</a:t>
            </a:r>
          </a:p>
          <a:p>
            <a:pPr algn="r"/>
            <a:r>
              <a:rPr lang="fa-IR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احتمال بارداری مجدد  در مارانی که شیر دهی منظم  دارند کاهش میابد</a:t>
            </a:r>
          </a:p>
          <a:p>
            <a:pPr algn="r"/>
            <a:r>
              <a:rPr lang="fa-IR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شیردهی منظم  به کاهش وزن  بعد از بارداری کمک میکند</a:t>
            </a:r>
          </a:p>
          <a:p>
            <a:pPr algn="r"/>
            <a:r>
              <a:rPr lang="fa-IR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در مادران دیابتی با شیر دهی منظم احتمال تزریق انسولین تا 25 درصد کاهش میابد</a:t>
            </a:r>
          </a:p>
          <a:p>
            <a:pPr algn="r"/>
            <a:endParaRPr lang="fa-I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fa-IR" sz="2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شیردهی مکرر  باعث کاهش  ابتلا به سرطان پستان  در مادران میشود</a:t>
            </a:r>
            <a:endParaRPr lang="fa-IR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fa-IR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fa-IR" sz="20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a-IR" sz="110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a-IR" dirty="0" smtClean="0"/>
              <a:t>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30000">
        <p14:prism isInverted="1"/>
      </p:transition>
    </mc:Choice>
    <mc:Fallback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063" y="0"/>
            <a:ext cx="6863788" cy="1135079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Nazanin" panose="00000400000000000000" pitchFamily="2" charset="-78"/>
              </a:rPr>
              <a:t>روز شمار هفته جهانی ترویج تغذیه با شیر مادر (10تا 16 مرداد 1402)</a:t>
            </a:r>
            <a:r>
              <a:rPr lang="en-US" sz="2400" dirty="0" smtClean="0">
                <a:cs typeface="B Nazanin" panose="00000400000000000000" pitchFamily="2" charset="-78"/>
              </a:rPr>
              <a:t/>
            </a:r>
            <a:br>
              <a:rPr lang="en-US" sz="2400" dirty="0" smtClean="0">
                <a:cs typeface="B Nazanin" panose="00000400000000000000" pitchFamily="2" charset="-78"/>
              </a:rPr>
            </a:br>
            <a:r>
              <a:rPr lang="fa-IR" sz="1600" dirty="0" smtClean="0">
                <a:cs typeface="B Nazanin" panose="00000400000000000000" pitchFamily="2" charset="-78"/>
              </a:rPr>
              <a:t>جمعیت جوان سرمایه و ثروت کشور</a:t>
            </a:r>
            <a:r>
              <a:rPr lang="fa-IR" sz="4000" dirty="0" smtClean="0">
                <a:cs typeface="B Nazanin" panose="00000400000000000000" pitchFamily="2" charset="-78"/>
              </a:rPr>
              <a:t/>
            </a:r>
            <a:br>
              <a:rPr lang="fa-IR" sz="4000" dirty="0" smtClean="0">
                <a:cs typeface="B Nazanin" panose="00000400000000000000" pitchFamily="2" charset="-78"/>
              </a:rPr>
            </a:br>
            <a:endParaRPr lang="en-US" sz="2200" b="1" dirty="0">
              <a:solidFill>
                <a:schemeClr val="accent4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9971" y="1767643"/>
            <a:ext cx="5005546" cy="37108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InflateBottom">
              <a:avLst/>
            </a:prstTxWarp>
            <a:noAutofit/>
            <a:scene3d>
              <a:camera prst="perspectiveRelaxed"/>
              <a:lightRig rig="threePt" dir="t"/>
            </a:scene3d>
          </a:bodyPr>
          <a:lstStyle/>
          <a:p>
            <a:pPr algn="justLow" rtl="1"/>
            <a:endParaRPr lang="fa-IR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  <a:reflection blurRad="6350" stA="55000" endA="50" endPos="85000" dir="5400000" sy="-100000" algn="bl" rotWithShape="0"/>
              </a:effectLst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justLow" rtl="1"/>
            <a:endParaRPr lang="fa-IR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  <a:reflection blurRad="6350" stA="55000" endA="50" endPos="85000" dir="5400000" sy="-100000" algn="bl" rotWithShape="0"/>
              </a:effectLst>
              <a:cs typeface="B Nazanin" panose="00000400000000000000" pitchFamily="2" charset="-78"/>
            </a:endParaRPr>
          </a:p>
          <a:p>
            <a:pPr algn="justLow" rtl="1"/>
            <a:endParaRPr lang="fa-IR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  <a:reflection blurRad="6350" stA="55000" endA="50" endPos="85000" dir="5400000" sy="-100000" algn="bl" rotWithShape="0"/>
              </a:effectLst>
              <a:cs typeface="B Nazanin" panose="00000400000000000000" pitchFamily="2" charset="-78"/>
            </a:endParaRPr>
          </a:p>
          <a:p>
            <a:pPr algn="justLow" rtl="1"/>
            <a:r>
              <a:rPr lang="fa-I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  <a:reflection blurRad="6350" stA="55000" endA="50" endPos="85000" dir="5400000" sy="-100000" algn="bl" rotWithShape="0"/>
                </a:effectLst>
                <a:cs typeface="B Nazanin" panose="00000400000000000000" pitchFamily="2" charset="-78"/>
              </a:rPr>
              <a:t>با آرزوی ایرانی جوان و اباد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  <a:reflection blurRad="6350" stA="55000" endA="50" endPos="85000" dir="5400000" sy="-100000" algn="bl" rotWithShape="0"/>
              </a:effectLst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8086" cy="1767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540" y="82637"/>
            <a:ext cx="2495179" cy="1655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384" y="6035040"/>
            <a:ext cx="1891664" cy="311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واحد آموزش و سلامت بیمار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513" y="1737890"/>
            <a:ext cx="5287875" cy="377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439379" y="6190659"/>
            <a:ext cx="4046301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4775E7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B Nazanin" panose="00000400000000000000" pitchFamily="2" charset="-78"/>
              </a:rPr>
              <a:t>نگاهی نو به شیر دهی مادران شاغل در خانواده محل کار و جامعه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5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0">
        <p14:prism isInverted="1"/>
      </p:transition>
    </mc:Choice>
    <mc:Fallback xmlns="">
      <p:transition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784</TotalTime>
  <Words>586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B Nazanin</vt:lpstr>
      <vt:lpstr>Calibri</vt:lpstr>
      <vt:lpstr>Century Gothic</vt:lpstr>
      <vt:lpstr>IRANSans</vt:lpstr>
      <vt:lpstr>IRANSans</vt:lpstr>
      <vt:lpstr>irsans</vt:lpstr>
      <vt:lpstr>Tahoma</vt:lpstr>
      <vt:lpstr>Times New Roman</vt:lpstr>
      <vt:lpstr>Wingdings 3</vt:lpstr>
      <vt:lpstr>Slice</vt:lpstr>
      <vt:lpstr>هفته جهانی ترویج تغذیه با شیر مادر (10تا 16 مرداد 1402) جمعیت جوان سرمایه و ثروت کشور  </vt:lpstr>
      <vt:lpstr>روز شمار هفته جهانی ترویج تغذیه با شیر مادر (10تا 16 مرداد 1402) جمعیت جوان سرمایه و ثروت کشور </vt:lpstr>
      <vt:lpstr>روز شمار هفته جهانی ترویج تغذیه با شیر مادر (10تا 16 مرداد 1402) جمعیت جوان سرمایه و ثروت کشور </vt:lpstr>
      <vt:lpstr>روز شمار هفته سلامت(9تا 15)اردیبهشت جمعیت جوان سرمایه و ثروت کشور </vt:lpstr>
      <vt:lpstr>روز شمار هفته سلامت(9تا 15)اردیبهشت جمعیت جوان سرمایه و ثروت کشور </vt:lpstr>
      <vt:lpstr> جمعیت جوان سرمایه و ثروت کشور </vt:lpstr>
      <vt:lpstr>روز شمار هفته سلامت(9تا 15)اردیبهشت جمعیت جوان سرمایه و ثروت کشور </vt:lpstr>
      <vt:lpstr>روز شمار هفته جهانی ترویج تغذیه با شیر مادر (10تا 16 مرداد 1402) جمعیت جوان سرمایه و ثروت کشور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روز شمار هفته سلامت(9تا 15)اردیبهشت  "سلامت برای همه با پزشکی خانواده "</dc:title>
  <dc:creator>bastari</dc:creator>
  <cp:lastModifiedBy>sahar</cp:lastModifiedBy>
  <cp:revision>54</cp:revision>
  <dcterms:created xsi:type="dcterms:W3CDTF">2023-04-25T08:01:58Z</dcterms:created>
  <dcterms:modified xsi:type="dcterms:W3CDTF">2023-08-01T19:58:33Z</dcterms:modified>
</cp:coreProperties>
</file>