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83" d="100"/>
          <a:sy n="83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4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8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5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0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6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1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9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9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3CCD-4D89-4005-B592-B28DB68B44F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8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5049" y="-36192"/>
            <a:ext cx="6282734" cy="1171271"/>
          </a:xfrm>
        </p:spPr>
        <p:txBody>
          <a:bodyPr>
            <a:normAutofit/>
          </a:bodyPr>
          <a:lstStyle/>
          <a:p>
            <a:r>
              <a:rPr lang="fa-IR" sz="2400" dirty="0" smtClean="0"/>
              <a:t>روز شمار هفته سلامت(9تا 15)اردیبهشت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fa-IR" sz="2400" dirty="0" smtClean="0"/>
              <a:t>جمعیت جوان سرمایه و ثروت کشور</a:t>
            </a:r>
            <a:r>
              <a:rPr lang="fa-IR" sz="4000" dirty="0" smtClean="0"/>
              <a:t/>
            </a:r>
            <a:br>
              <a:rPr lang="fa-IR" sz="4000" dirty="0" smtClean="0"/>
            </a:br>
            <a:r>
              <a:rPr lang="ar-SA" sz="1400" dirty="0" smtClean="0">
                <a:solidFill>
                  <a:srgbClr val="00B050"/>
                </a:solidFill>
                <a:effectLst/>
                <a:ea typeface="Calibri" panose="020F0502020204030204" pitchFamily="34" charset="0"/>
                <a:cs typeface="Tahoma" panose="020B0604030504040204" pitchFamily="34" charset="0"/>
              </a:rPr>
              <a:t>سلامت برای همه با پزشکی خانواده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1828" y="1477109"/>
            <a:ext cx="6569612" cy="3643531"/>
          </a:xfrm>
        </p:spPr>
        <p:txBody>
          <a:bodyPr>
            <a:normAutofit/>
          </a:bodyPr>
          <a:lstStyle/>
          <a:p>
            <a:r>
              <a:rPr lang="ar-SA" sz="2000" b="1" dirty="0">
                <a:solidFill>
                  <a:srgbClr val="00B050"/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شنبه 9 اردیبهشت: پزشکی خانواده، پوشش همگانی </a:t>
            </a:r>
            <a:r>
              <a:rPr lang="ar-SA" sz="2000" b="1" dirty="0" smtClean="0">
                <a:solidFill>
                  <a:srgbClr val="00B050"/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سلامت</a:t>
            </a:r>
            <a:r>
              <a:rPr lang="fa-IR" sz="2000" b="1" dirty="0" smtClean="0">
                <a:solidFill>
                  <a:srgbClr val="00B050"/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                    </a:t>
            </a:r>
          </a:p>
          <a:p>
            <a:r>
              <a:rPr lang="fa-IR" sz="2000" b="1" dirty="0" smtClean="0">
                <a:solidFill>
                  <a:srgbClr val="00B050"/>
                </a:solidFill>
                <a:effectLst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 smtClean="0">
                <a:solidFill>
                  <a:srgbClr val="00B050"/>
                </a:solidFill>
                <a:effectLst/>
                <a:ea typeface="Calibri" panose="020F0502020204030204" pitchFamily="34" charset="0"/>
                <a:cs typeface="B Nazanin" panose="00000400000000000000" pitchFamily="2" charset="-78"/>
              </a:rPr>
              <a:t>کشنبه 10 اردیبهشت: جوانی جمعیت و سالمندی سالم</a:t>
            </a:r>
            <a:r>
              <a:rPr lang="fa-IR" sz="2000" b="1" dirty="0" smtClean="0">
                <a:solidFill>
                  <a:srgbClr val="00B050"/>
                </a:solidFill>
                <a:effectLst/>
                <a:ea typeface="Calibri" panose="020F0502020204030204" pitchFamily="34" charset="0"/>
                <a:cs typeface="B Nazanin" panose="00000400000000000000" pitchFamily="2" charset="-78"/>
              </a:rPr>
              <a:t>                   </a:t>
            </a:r>
          </a:p>
          <a:p>
            <a:pPr algn="r">
              <a:lnSpc>
                <a:spcPct val="107000"/>
              </a:lnSpc>
              <a:spcBef>
                <a:spcPts val="0"/>
              </a:spcBef>
            </a:pPr>
            <a:r>
              <a:rPr lang="fa-IR" sz="20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        </a:t>
            </a:r>
            <a:r>
              <a:rPr lang="ar-SA" sz="20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دوشنبه 11 اردیبهشت: دسترسی عادلانه به سلامت</a:t>
            </a:r>
            <a:r>
              <a:rPr lang="fa-IR" sz="20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 </a:t>
            </a:r>
          </a:p>
          <a:p>
            <a:pPr algn="r">
              <a:lnSpc>
                <a:spcPct val="107000"/>
              </a:lnSpc>
              <a:spcBef>
                <a:spcPts val="0"/>
              </a:spcBef>
            </a:pPr>
            <a:r>
              <a:rPr lang="fa-IR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             </a:t>
            </a:r>
            <a:r>
              <a:rPr lang="ar-SA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سه </a:t>
            </a:r>
            <a:r>
              <a:rPr lang="ar-SA" sz="2000" b="1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شنبه 12 اردیبهشت: جامعه سالم و رشد </a:t>
            </a:r>
            <a:r>
              <a:rPr lang="ar-SA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تولید</a:t>
            </a:r>
            <a:r>
              <a:rPr lang="en-US" sz="20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en-US" sz="20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sz="20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               </a:t>
            </a:r>
            <a:r>
              <a:rPr lang="ar-SA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چهارشنبه </a:t>
            </a:r>
            <a:r>
              <a:rPr lang="ar-SA" sz="2000" b="1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13 اردیبهشت: اقتصاد خانواده و پزشکی </a:t>
            </a:r>
            <a:r>
              <a:rPr lang="ar-SA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خانواده</a:t>
            </a:r>
            <a:r>
              <a:rPr lang="en-US" sz="20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en-US" sz="20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sz="20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                    </a:t>
            </a:r>
            <a:r>
              <a:rPr lang="ar-SA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پنجشنبه </a:t>
            </a:r>
            <a:r>
              <a:rPr lang="ar-SA" sz="2000" b="1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14 اردیبهشت: سلامت و </a:t>
            </a:r>
            <a:r>
              <a:rPr lang="ar-SA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رسانه</a:t>
            </a:r>
            <a:r>
              <a:rPr lang="en-US" sz="20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en-US" sz="20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sz="20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                        </a:t>
            </a:r>
            <a:r>
              <a:rPr lang="ar-SA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جمعه </a:t>
            </a:r>
            <a:r>
              <a:rPr lang="ar-SA" sz="2000" b="1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15 اردیبهشت: پزشکی خانواده و سبک زندگی سالم</a:t>
            </a:r>
            <a:endParaRPr lang="en-US" sz="20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3" y="361358"/>
            <a:ext cx="1149313" cy="655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72" y="294534"/>
            <a:ext cx="1120726" cy="840545"/>
          </a:xfrm>
          <a:prstGeom prst="rect">
            <a:avLst/>
          </a:prstGeom>
        </p:spPr>
      </p:pic>
      <p:pic>
        <p:nvPicPr>
          <p:cNvPr id="6" name="Picture 5" descr="روز شمار هفته سلامت 1402 اعلام شد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108"/>
            <a:ext cx="4314092" cy="36435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03384" y="6035040"/>
            <a:ext cx="1891664" cy="31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1400" dirty="0">
                <a:latin typeface="Calibri" panose="020F0502020204030204" pitchFamily="34" charset="0"/>
                <a:ea typeface="Calibri" panose="020F0502020204030204" pitchFamily="34" charset="0"/>
              </a:rPr>
              <a:t>واحد آموزش و سلامت بیمار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5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0">
        <p14:prism isInverted="1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6512" y="0"/>
            <a:ext cx="7464604" cy="787791"/>
          </a:xfrm>
        </p:spPr>
        <p:txBody>
          <a:bodyPr>
            <a:normAutofit fontScale="90000"/>
          </a:bodyPr>
          <a:lstStyle/>
          <a:p>
            <a:r>
              <a:rPr lang="fa-IR" sz="2000" dirty="0">
                <a:solidFill>
                  <a:prstClr val="black"/>
                </a:solidFill>
              </a:rPr>
              <a:t>روز شمار هفته سلامت(9تا 15)اردیبهشت</a:t>
            </a: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fa-IR" sz="1600" dirty="0">
                <a:solidFill>
                  <a:prstClr val="black"/>
                </a:solidFill>
              </a:rPr>
              <a:t>جمعیت</a:t>
            </a:r>
            <a:r>
              <a:rPr lang="fa-IR" sz="2400" dirty="0">
                <a:solidFill>
                  <a:prstClr val="black"/>
                </a:solidFill>
              </a:rPr>
              <a:t> </a:t>
            </a:r>
            <a:r>
              <a:rPr lang="fa-IR" sz="1600" dirty="0">
                <a:solidFill>
                  <a:prstClr val="black"/>
                </a:solidFill>
              </a:rPr>
              <a:t>جوان سرمایه و ثروت کشور</a:t>
            </a:r>
            <a:r>
              <a:rPr lang="fa-IR" sz="4000" dirty="0">
                <a:solidFill>
                  <a:prstClr val="black"/>
                </a:solidFill>
              </a:rPr>
              <a:t/>
            </a:r>
            <a:br>
              <a:rPr lang="fa-IR" sz="4000" dirty="0">
                <a:solidFill>
                  <a:prstClr val="black"/>
                </a:solidFill>
              </a:rPr>
            </a:br>
            <a:r>
              <a:rPr lang="ar-SA" sz="1400" dirty="0">
                <a:solidFill>
                  <a:srgbClr val="00B050"/>
                </a:solidFill>
                <a:ea typeface="Calibri" panose="020F0502020204030204" pitchFamily="34" charset="0"/>
                <a:cs typeface="Tahoma" panose="020B0604030504040204" pitchFamily="34" charset="0"/>
              </a:rPr>
              <a:t>سلامت برای همه با پزشکی خانواده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8032" y="787791"/>
            <a:ext cx="9013970" cy="6070209"/>
          </a:xfrm>
        </p:spPr>
        <p:txBody>
          <a:bodyPr>
            <a:normAutofit/>
          </a:bodyPr>
          <a:lstStyle/>
          <a:p>
            <a:pPr algn="l"/>
            <a:r>
              <a:rPr lang="ar-SA" sz="2000" b="1" dirty="0">
                <a:solidFill>
                  <a:srgbClr val="00B050"/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شنبه 9 اردیبهشت: پزشکی خانواده، پوشش همگانی </a:t>
            </a:r>
            <a:r>
              <a:rPr lang="ar-SA" sz="2000" b="1" dirty="0" smtClean="0">
                <a:solidFill>
                  <a:srgbClr val="00B050"/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سلامت</a:t>
            </a:r>
            <a:r>
              <a:rPr lang="fa-IR" sz="2000" b="1" dirty="0" smtClean="0">
                <a:solidFill>
                  <a:srgbClr val="00B050"/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     </a:t>
            </a:r>
          </a:p>
          <a:p>
            <a:r>
              <a:rPr lang="fa-IR" sz="2000" b="1" dirty="0" smtClean="0">
                <a:ea typeface="Calibri" panose="020F0502020204030204" pitchFamily="34" charset="0"/>
                <a:cs typeface="B Nazanin" panose="00000400000000000000" pitchFamily="2" charset="-78"/>
              </a:rPr>
              <a:t>پزشکی خانواده راهکاری عادلانه گسترده و اثر بخش در ارتقای سلامت جامعه                </a:t>
            </a:r>
          </a:p>
          <a:p>
            <a:pPr algn="r"/>
            <a:r>
              <a:rPr lang="fa-IR" sz="2000" b="1" dirty="0" smtClean="0">
                <a:ea typeface="Calibri" panose="020F0502020204030204" pitchFamily="34" charset="0"/>
                <a:cs typeface="B Nazanin" panose="00000400000000000000" pitchFamily="2" charset="-78"/>
              </a:rPr>
              <a:t>1-پزشکی خانواده و ارتقا سلامت </a:t>
            </a:r>
          </a:p>
          <a:p>
            <a:pPr algn="r"/>
            <a:r>
              <a:rPr lang="fa-IR" sz="1400" b="1" dirty="0" smtClean="0">
                <a:ea typeface="Calibri" panose="020F0502020204030204" pitchFamily="34" charset="0"/>
                <a:cs typeface="B Nazanin" panose="00000400000000000000" pitchFamily="2" charset="-78"/>
              </a:rPr>
              <a:t>آموزش سلامت</a:t>
            </a:r>
          </a:p>
          <a:p>
            <a:pPr algn="r"/>
            <a:r>
              <a:rPr lang="fa-IR" sz="1400" b="1" dirty="0" smtClean="0">
                <a:ea typeface="Calibri" panose="020F0502020204030204" pitchFamily="34" charset="0"/>
                <a:cs typeface="B Nazanin" panose="00000400000000000000" pitchFamily="2" charset="-78"/>
              </a:rPr>
              <a:t>مادران باردار</a:t>
            </a:r>
          </a:p>
          <a:p>
            <a:pPr algn="r"/>
            <a:r>
              <a:rPr lang="fa-IR" sz="1400" b="1" dirty="0" smtClean="0">
                <a:ea typeface="Calibri" panose="020F0502020204030204" pitchFamily="34" charset="0"/>
                <a:cs typeface="B Nazanin" panose="00000400000000000000" pitchFamily="2" charset="-78"/>
              </a:rPr>
              <a:t>سفیران سلامت</a:t>
            </a:r>
          </a:p>
          <a:p>
            <a:pPr algn="r"/>
            <a:r>
              <a:rPr lang="fa-IR" sz="1400" b="1" dirty="0" smtClean="0">
                <a:ea typeface="Calibri" panose="020F0502020204030204" pitchFamily="34" charset="0"/>
                <a:cs typeface="B Nazanin" panose="00000400000000000000" pitchFamily="2" charset="-78"/>
              </a:rPr>
              <a:t>کودک سالم</a:t>
            </a:r>
          </a:p>
          <a:p>
            <a:pPr algn="r"/>
            <a:r>
              <a:rPr lang="fa-IR" sz="1800" b="1" dirty="0" smtClean="0">
                <a:ea typeface="Calibri" panose="020F0502020204030204" pitchFamily="34" charset="0"/>
                <a:cs typeface="B Nazanin" panose="00000400000000000000" pitchFamily="2" charset="-78"/>
              </a:rPr>
              <a:t>2-پزشکی خانواده و اثر بخشی اقدامات</a:t>
            </a:r>
          </a:p>
          <a:p>
            <a:pPr algn="r"/>
            <a:r>
              <a:rPr lang="fa-IR" sz="1400" b="1" dirty="0" smtClean="0">
                <a:ea typeface="Calibri" panose="020F0502020204030204" pitchFamily="34" charset="0"/>
                <a:cs typeface="B Nazanin" panose="00000400000000000000" pitchFamily="2" charset="-78"/>
              </a:rPr>
              <a:t>کنترل دیابت</a:t>
            </a:r>
          </a:p>
          <a:p>
            <a:pPr algn="r"/>
            <a:r>
              <a:rPr lang="fa-IR" sz="1400" b="1" dirty="0" smtClean="0">
                <a:ea typeface="Calibri" panose="020F0502020204030204" pitchFamily="34" charset="0"/>
                <a:cs typeface="B Nazanin" panose="00000400000000000000" pitchFamily="2" charset="-78"/>
              </a:rPr>
              <a:t>کنترل فشار</a:t>
            </a:r>
          </a:p>
          <a:p>
            <a:pPr algn="r"/>
            <a:r>
              <a:rPr lang="fa-IR" sz="1400" b="1" dirty="0" smtClean="0">
                <a:ea typeface="Calibri" panose="020F0502020204030204" pitchFamily="34" charset="0"/>
                <a:cs typeface="B Nazanin" panose="00000400000000000000" pitchFamily="2" charset="-78"/>
              </a:rPr>
              <a:t>غربارگری سرطان</a:t>
            </a:r>
          </a:p>
          <a:p>
            <a:pPr algn="r"/>
            <a:r>
              <a:rPr lang="fa-IR" sz="1400" b="1" dirty="0"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400" b="1" dirty="0" smtClean="0">
                <a:ea typeface="Calibri" panose="020F0502020204030204" pitchFamily="34" charset="0"/>
                <a:cs typeface="B Nazanin" panose="00000400000000000000" pitchFamily="2" charset="-78"/>
              </a:rPr>
              <a:t>سلامت روان</a:t>
            </a:r>
          </a:p>
          <a:p>
            <a:pPr algn="r"/>
            <a:r>
              <a:rPr lang="fa-IR" sz="1600" b="1" dirty="0" smtClean="0">
                <a:ea typeface="Calibri" panose="020F0502020204030204" pitchFamily="34" charset="0"/>
                <a:cs typeface="B Nazanin" panose="00000400000000000000" pitchFamily="2" charset="-78"/>
              </a:rPr>
              <a:t>3-پ</a:t>
            </a:r>
            <a:r>
              <a:rPr lang="fa-IR" sz="1800" b="1" dirty="0" smtClean="0">
                <a:ea typeface="Calibri" panose="020F0502020204030204" pitchFamily="34" charset="0"/>
                <a:cs typeface="B Nazanin" panose="00000400000000000000" pitchFamily="2" charset="-78"/>
              </a:rPr>
              <a:t>زشک خانواده و اجتماعی سازی سلامت</a:t>
            </a:r>
          </a:p>
          <a:p>
            <a:pPr algn="r"/>
            <a:r>
              <a:rPr lang="fa-IR" sz="1400" b="1" dirty="0" smtClean="0">
                <a:ea typeface="Calibri" panose="020F0502020204030204" pitchFamily="34" charset="0"/>
                <a:cs typeface="B Nazanin" panose="00000400000000000000" pitchFamily="2" charset="-78"/>
              </a:rPr>
              <a:t>عوامل اجتماعی موثر بر سلامت</a:t>
            </a:r>
          </a:p>
          <a:p>
            <a:pPr algn="r"/>
            <a:r>
              <a:rPr lang="fa-IR" sz="1400" b="1" dirty="0" smtClean="0">
                <a:ea typeface="Calibri" panose="020F0502020204030204" pitchFamily="34" charset="0"/>
                <a:cs typeface="B Nazanin" panose="00000400000000000000" pitchFamily="2" charset="-78"/>
              </a:rPr>
              <a:t>نقش رسانه در سلامت</a:t>
            </a:r>
          </a:p>
          <a:p>
            <a:pPr algn="r"/>
            <a:r>
              <a:rPr lang="fa-IR" sz="1400" b="1" dirty="0" smtClean="0">
                <a:ea typeface="Calibri" panose="020F0502020204030204" pitchFamily="34" charset="0"/>
                <a:cs typeface="B Nazanin" panose="00000400000000000000" pitchFamily="2" charset="-78"/>
              </a:rPr>
              <a:t>سواد سلامت</a:t>
            </a:r>
          </a:p>
          <a:p>
            <a:pPr algn="r"/>
            <a:r>
              <a:rPr lang="fa-IR" sz="1400" b="1" dirty="0" smtClean="0">
                <a:ea typeface="Calibri" panose="020F0502020204030204" pitchFamily="34" charset="0"/>
                <a:cs typeface="B Nazanin" panose="00000400000000000000" pitchFamily="2" charset="-78"/>
              </a:rPr>
              <a:t>اصول اساسی اخلاقحرفه ای در خدمات پزشکی خانواده</a:t>
            </a:r>
          </a:p>
          <a:p>
            <a:pPr algn="r"/>
            <a:endParaRPr lang="fa-IR" sz="1400" b="1" dirty="0" smtClean="0"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3" y="361358"/>
            <a:ext cx="1149313" cy="655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566" y="361358"/>
            <a:ext cx="1120726" cy="840545"/>
          </a:xfrm>
          <a:prstGeom prst="rect">
            <a:avLst/>
          </a:prstGeom>
        </p:spPr>
      </p:pic>
      <p:pic>
        <p:nvPicPr>
          <p:cNvPr id="6" name="Picture 5" descr="روز شمار هفته سلامت 1402 اعلام شد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108"/>
            <a:ext cx="4314092" cy="36435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03383" y="6260547"/>
            <a:ext cx="1837362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1400" dirty="0">
                <a:latin typeface="Calibri" panose="020F0502020204030204" pitchFamily="34" charset="0"/>
                <a:ea typeface="Calibri" panose="020F0502020204030204" pitchFamily="34" charset="0"/>
              </a:rPr>
              <a:t>واحد آموزش و سلامت بیمار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2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0">
        <p14:prism isInverted="1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0116" y="0"/>
            <a:ext cx="4456254" cy="786942"/>
          </a:xfrm>
        </p:spPr>
        <p:txBody>
          <a:bodyPr>
            <a:normAutofit fontScale="90000"/>
          </a:bodyPr>
          <a:lstStyle/>
          <a:p>
            <a:r>
              <a:rPr lang="fa-IR" sz="1800" dirty="0">
                <a:solidFill>
                  <a:prstClr val="black"/>
                </a:solidFill>
              </a:rPr>
              <a:t>روز شمار هفته سلامت(9تا 15)اردیبهشت</a:t>
            </a:r>
            <a:r>
              <a:rPr lang="en-US" sz="2200" dirty="0">
                <a:solidFill>
                  <a:prstClr val="black"/>
                </a:solidFill>
              </a:rPr>
              <a:t/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fa-IR" sz="1400" dirty="0">
                <a:solidFill>
                  <a:prstClr val="black"/>
                </a:solidFill>
              </a:rPr>
              <a:t>جمعیت</a:t>
            </a:r>
            <a:r>
              <a:rPr lang="fa-IR" sz="2200" dirty="0">
                <a:solidFill>
                  <a:prstClr val="black"/>
                </a:solidFill>
              </a:rPr>
              <a:t> </a:t>
            </a:r>
            <a:r>
              <a:rPr lang="fa-IR" sz="1400" dirty="0">
                <a:solidFill>
                  <a:prstClr val="black"/>
                </a:solidFill>
              </a:rPr>
              <a:t>جوان سرمایه و ثروت کشور</a:t>
            </a:r>
            <a:r>
              <a:rPr lang="fa-IR" sz="3600" dirty="0">
                <a:solidFill>
                  <a:prstClr val="black"/>
                </a:solidFill>
              </a:rPr>
              <a:t/>
            </a:r>
            <a:br>
              <a:rPr lang="fa-IR" sz="3600" dirty="0">
                <a:solidFill>
                  <a:prstClr val="black"/>
                </a:solidFill>
              </a:rPr>
            </a:br>
            <a:r>
              <a:rPr lang="ar-SA" sz="1300" dirty="0">
                <a:solidFill>
                  <a:srgbClr val="00B050"/>
                </a:solidFill>
                <a:ea typeface="Calibri" panose="020F0502020204030204" pitchFamily="34" charset="0"/>
                <a:cs typeface="Tahoma" panose="020B0604030504040204" pitchFamily="34" charset="0"/>
              </a:rPr>
              <a:t>سلامت برای همه با پزشکی خانواده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7284" y="829995"/>
            <a:ext cx="7684716" cy="4058920"/>
          </a:xfrm>
        </p:spPr>
        <p:txBody>
          <a:bodyPr>
            <a:normAutofit/>
          </a:bodyPr>
          <a:lstStyle/>
          <a:p>
            <a:r>
              <a:rPr lang="fa-IR" sz="2000" b="1" dirty="0" smtClean="0">
                <a:solidFill>
                  <a:srgbClr val="00B050"/>
                </a:solidFill>
                <a:effectLst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 smtClean="0">
                <a:solidFill>
                  <a:srgbClr val="00B050"/>
                </a:solidFill>
                <a:effectLst/>
                <a:ea typeface="Calibri" panose="020F0502020204030204" pitchFamily="34" charset="0"/>
                <a:cs typeface="B Nazanin" panose="00000400000000000000" pitchFamily="2" charset="-78"/>
              </a:rPr>
              <a:t>کشنبه 10 اردیبهشت: جوانی جمعیت و سالمندی سالم</a:t>
            </a:r>
            <a:r>
              <a:rPr lang="fa-IR" sz="2000" b="1" dirty="0" smtClean="0">
                <a:solidFill>
                  <a:srgbClr val="00B050"/>
                </a:solidFill>
                <a:effectLst/>
                <a:ea typeface="Calibri" panose="020F0502020204030204" pitchFamily="34" charset="0"/>
                <a:cs typeface="B Nazanin" panose="00000400000000000000" pitchFamily="2" charset="-78"/>
              </a:rPr>
              <a:t>                   </a:t>
            </a:r>
          </a:p>
          <a:p>
            <a:pPr algn="r">
              <a:lnSpc>
                <a:spcPct val="107000"/>
              </a:lnSpc>
              <a:spcBef>
                <a:spcPts val="0"/>
              </a:spcBef>
            </a:pPr>
            <a:r>
              <a:rPr lang="fa-IR" sz="20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       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3" y="361358"/>
            <a:ext cx="1149313" cy="655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72" y="294534"/>
            <a:ext cx="1120726" cy="840545"/>
          </a:xfrm>
          <a:prstGeom prst="rect">
            <a:avLst/>
          </a:prstGeom>
        </p:spPr>
      </p:pic>
      <p:pic>
        <p:nvPicPr>
          <p:cNvPr id="6" name="Picture 5" descr="روز شمار هفته سلامت 1402 اعلام شد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85" y="1683201"/>
            <a:ext cx="3135943" cy="29755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03384" y="6035040"/>
            <a:ext cx="1891664" cy="31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واحد آموزش و سلامت بیمار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E:\آموزش سلامت 1401\جوانی جمعیت\عکس و اسلاید\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229" y="1365454"/>
            <a:ext cx="4548771" cy="431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017104"/>
            <a:ext cx="4507284" cy="48308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28935" y="5990604"/>
            <a:ext cx="5542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b="1" dirty="0">
                <a:solidFill>
                  <a:srgbClr val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افزایش جمعیت جوان  با نشاط و سالم سرمایه ای برای آینده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0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0">
        <p14:prism isInverted="1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944" y="361358"/>
            <a:ext cx="4573838" cy="493722"/>
          </a:xfrm>
        </p:spPr>
        <p:txBody>
          <a:bodyPr>
            <a:normAutofit fontScale="90000"/>
          </a:bodyPr>
          <a:lstStyle/>
          <a:p>
            <a:r>
              <a:rPr lang="fa-IR" sz="1800" dirty="0">
                <a:solidFill>
                  <a:prstClr val="black"/>
                </a:solidFill>
              </a:rPr>
              <a:t>روز شمار هفته سلامت(9تا 15)اردیبهشت</a:t>
            </a:r>
            <a:r>
              <a:rPr lang="en-US" sz="2200" dirty="0">
                <a:solidFill>
                  <a:prstClr val="black"/>
                </a:solidFill>
              </a:rPr>
              <a:t/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fa-IR" sz="1400" dirty="0">
                <a:solidFill>
                  <a:prstClr val="black"/>
                </a:solidFill>
              </a:rPr>
              <a:t>جمعیت</a:t>
            </a:r>
            <a:r>
              <a:rPr lang="fa-IR" sz="2200" dirty="0">
                <a:solidFill>
                  <a:prstClr val="black"/>
                </a:solidFill>
              </a:rPr>
              <a:t> </a:t>
            </a:r>
            <a:r>
              <a:rPr lang="fa-IR" sz="1400" dirty="0">
                <a:solidFill>
                  <a:prstClr val="black"/>
                </a:solidFill>
              </a:rPr>
              <a:t>جوان سرمایه و ثروت کشور</a:t>
            </a:r>
            <a:r>
              <a:rPr lang="fa-IR" sz="3600" dirty="0">
                <a:solidFill>
                  <a:prstClr val="black"/>
                </a:solidFill>
              </a:rPr>
              <a:t/>
            </a:r>
            <a:br>
              <a:rPr lang="fa-IR" sz="3600" dirty="0">
                <a:solidFill>
                  <a:prstClr val="black"/>
                </a:solidFill>
              </a:rPr>
            </a:br>
            <a:r>
              <a:rPr lang="ar-SA" sz="1300" dirty="0">
                <a:solidFill>
                  <a:srgbClr val="00B050"/>
                </a:solidFill>
                <a:ea typeface="Calibri" panose="020F0502020204030204" pitchFamily="34" charset="0"/>
                <a:cs typeface="Tahoma" panose="020B0604030504040204" pitchFamily="34" charset="0"/>
              </a:rPr>
              <a:t>سلامت برای همه با پزشکی خانواده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4092" y="886266"/>
            <a:ext cx="7877909" cy="5971734"/>
          </a:xfrm>
        </p:spPr>
        <p:txBody>
          <a:bodyPr>
            <a:normAutofit/>
          </a:bodyPr>
          <a:lstStyle/>
          <a:p>
            <a:pPr lvl="0" algn="r">
              <a:lnSpc>
                <a:spcPct val="107000"/>
              </a:lnSpc>
              <a:spcBef>
                <a:spcPts val="0"/>
              </a:spcBef>
            </a:pPr>
            <a:r>
              <a:rPr lang="ar-SA" sz="20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دوشنبه 11 اردیبهشت: دسترسی عادلانه به سلامت</a:t>
            </a: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3" y="361358"/>
            <a:ext cx="1149313" cy="655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72" y="294534"/>
            <a:ext cx="1120726" cy="840545"/>
          </a:xfrm>
          <a:prstGeom prst="rect">
            <a:avLst/>
          </a:prstGeom>
        </p:spPr>
      </p:pic>
      <p:pic>
        <p:nvPicPr>
          <p:cNvPr id="6" name="Picture 5" descr="روز شمار هفته سلامت 1402 اعلام شد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914"/>
            <a:ext cx="5008098" cy="41412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03383" y="6260547"/>
            <a:ext cx="1837362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واحد آموزش و سلامت بیمار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925" y="1710914"/>
            <a:ext cx="6705599" cy="414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7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0">
        <p14:prism isInverted="1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6753" y="-46968"/>
            <a:ext cx="4132162" cy="851632"/>
          </a:xfrm>
        </p:spPr>
        <p:txBody>
          <a:bodyPr>
            <a:normAutofit/>
          </a:bodyPr>
          <a:lstStyle/>
          <a:p>
            <a:r>
              <a:rPr lang="fa-IR" sz="1800" dirty="0">
                <a:solidFill>
                  <a:prstClr val="black"/>
                </a:solidFill>
              </a:rPr>
              <a:t>روز شمار هفته سلامت(9تا 15)اردیبهشت</a:t>
            </a:r>
            <a:r>
              <a:rPr lang="en-US" sz="2200" dirty="0">
                <a:solidFill>
                  <a:prstClr val="black"/>
                </a:solidFill>
              </a:rPr>
              <a:t/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fa-IR" sz="1400" dirty="0">
                <a:solidFill>
                  <a:prstClr val="black"/>
                </a:solidFill>
              </a:rPr>
              <a:t>جمعیت</a:t>
            </a:r>
            <a:r>
              <a:rPr lang="fa-IR" sz="2200" dirty="0">
                <a:solidFill>
                  <a:prstClr val="black"/>
                </a:solidFill>
              </a:rPr>
              <a:t> </a:t>
            </a:r>
            <a:r>
              <a:rPr lang="fa-IR" sz="1400" dirty="0">
                <a:solidFill>
                  <a:prstClr val="black"/>
                </a:solidFill>
              </a:rPr>
              <a:t>جوان سرمایه و ثروت کشور</a:t>
            </a:r>
            <a:r>
              <a:rPr lang="fa-IR" sz="3600" dirty="0">
                <a:solidFill>
                  <a:prstClr val="black"/>
                </a:solidFill>
              </a:rPr>
              <a:t/>
            </a:r>
            <a:br>
              <a:rPr lang="fa-IR" sz="3600" dirty="0">
                <a:solidFill>
                  <a:prstClr val="black"/>
                </a:solidFill>
              </a:rPr>
            </a:br>
            <a:r>
              <a:rPr lang="ar-SA" sz="1300" dirty="0">
                <a:solidFill>
                  <a:srgbClr val="00B050"/>
                </a:solidFill>
                <a:ea typeface="Calibri" panose="020F0502020204030204" pitchFamily="34" charset="0"/>
                <a:cs typeface="Tahoma" panose="020B0604030504040204" pitchFamily="34" charset="0"/>
              </a:rPr>
              <a:t>سلامت برای همه با پزشکی خانواده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7428" y="787791"/>
            <a:ext cx="8154573" cy="6070209"/>
          </a:xfrm>
        </p:spPr>
        <p:txBody>
          <a:bodyPr>
            <a:normAutofit/>
          </a:bodyPr>
          <a:lstStyle/>
          <a:p>
            <a:pPr algn="l"/>
            <a:r>
              <a:rPr lang="fa-IR" sz="2000" b="1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000" b="1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سه شنبه 12 اردیبهشت: جامعه سالم و رشد </a:t>
            </a:r>
            <a:r>
              <a:rPr lang="ar-SA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تولید</a:t>
            </a:r>
            <a:endParaRPr lang="fa-IR" sz="1400" b="1" dirty="0" smtClean="0"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3" y="361358"/>
            <a:ext cx="1149313" cy="655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72" y="294534"/>
            <a:ext cx="1120726" cy="840545"/>
          </a:xfrm>
          <a:prstGeom prst="rect">
            <a:avLst/>
          </a:prstGeom>
        </p:spPr>
      </p:pic>
      <p:pic>
        <p:nvPicPr>
          <p:cNvPr id="6" name="Picture 5" descr="روز شمار هفته سلامت 1402 اعلام شد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" y="1477108"/>
            <a:ext cx="4712677" cy="4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03383" y="6260547"/>
            <a:ext cx="1837362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واحد آموزش و سلامت بیمار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1" y="1477108"/>
            <a:ext cx="5092504" cy="39248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03221" y="6027470"/>
            <a:ext cx="290496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خانواده سالم =جامعه سالم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2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0">
        <p14:prism isInverted="1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1576" y="130617"/>
            <a:ext cx="4065979" cy="625032"/>
          </a:xfrm>
        </p:spPr>
        <p:txBody>
          <a:bodyPr>
            <a:normAutofit fontScale="90000"/>
          </a:bodyPr>
          <a:lstStyle/>
          <a:p>
            <a:r>
              <a:rPr lang="fa-IR" sz="1800" dirty="0">
                <a:solidFill>
                  <a:prstClr val="black"/>
                </a:solidFill>
              </a:rPr>
              <a:t>روز شمار هفته سلامت(9تا 15)اردیبهشت</a:t>
            </a:r>
            <a:r>
              <a:rPr lang="en-US" sz="2200" dirty="0">
                <a:solidFill>
                  <a:prstClr val="black"/>
                </a:solidFill>
              </a:rPr>
              <a:t/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fa-IR" sz="1400" dirty="0">
                <a:solidFill>
                  <a:prstClr val="black"/>
                </a:solidFill>
              </a:rPr>
              <a:t>جمعیت</a:t>
            </a:r>
            <a:r>
              <a:rPr lang="fa-IR" sz="2200" dirty="0">
                <a:solidFill>
                  <a:prstClr val="black"/>
                </a:solidFill>
              </a:rPr>
              <a:t> </a:t>
            </a:r>
            <a:r>
              <a:rPr lang="fa-IR" sz="1400" dirty="0">
                <a:solidFill>
                  <a:prstClr val="black"/>
                </a:solidFill>
              </a:rPr>
              <a:t>جوان سرمایه و ثروت کشور</a:t>
            </a:r>
            <a:r>
              <a:rPr lang="fa-IR" sz="3600" dirty="0">
                <a:solidFill>
                  <a:prstClr val="black"/>
                </a:solidFill>
              </a:rPr>
              <a:t/>
            </a:r>
            <a:br>
              <a:rPr lang="fa-IR" sz="3600" dirty="0">
                <a:solidFill>
                  <a:prstClr val="black"/>
                </a:solidFill>
              </a:rPr>
            </a:br>
            <a:r>
              <a:rPr lang="ar-SA" sz="1300" dirty="0">
                <a:solidFill>
                  <a:srgbClr val="00B050"/>
                </a:solidFill>
                <a:ea typeface="Calibri" panose="020F0502020204030204" pitchFamily="34" charset="0"/>
                <a:cs typeface="Tahoma" panose="020B0604030504040204" pitchFamily="34" charset="0"/>
              </a:rPr>
              <a:t>سلامت برای همه با پزشکی خانواده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8032" y="787791"/>
            <a:ext cx="9013970" cy="6070209"/>
          </a:xfrm>
        </p:spPr>
        <p:txBody>
          <a:bodyPr>
            <a:normAutofit/>
          </a:bodyPr>
          <a:lstStyle/>
          <a:p>
            <a:pPr algn="l"/>
            <a:r>
              <a:rPr lang="ar-SA" sz="2000" b="1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چهارشنبه 13 اردیبهشت: اقتصاد خانواده و پزشکی خانواده</a:t>
            </a:r>
            <a:endParaRPr lang="fa-IR" sz="1400" b="1" dirty="0" smtClean="0"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3" y="361358"/>
            <a:ext cx="1149313" cy="655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566" y="361358"/>
            <a:ext cx="1120726" cy="840545"/>
          </a:xfrm>
          <a:prstGeom prst="rect">
            <a:avLst/>
          </a:prstGeom>
        </p:spPr>
      </p:pic>
      <p:pic>
        <p:nvPicPr>
          <p:cNvPr id="6" name="Picture 5" descr="روز شمار هفته سلامت 1402 اعلام شد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341"/>
            <a:ext cx="4314092" cy="36435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03383" y="6260547"/>
            <a:ext cx="1837362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واحد آموزش و سلامت بیمار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79" y="1234045"/>
            <a:ext cx="6417099" cy="47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8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0">
        <p14:prism isInverted="1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2146" y="0"/>
            <a:ext cx="4062713" cy="787790"/>
          </a:xfrm>
        </p:spPr>
        <p:txBody>
          <a:bodyPr>
            <a:normAutofit fontScale="90000"/>
          </a:bodyPr>
          <a:lstStyle/>
          <a:p>
            <a:r>
              <a:rPr lang="fa-IR" sz="1800" dirty="0">
                <a:solidFill>
                  <a:prstClr val="black"/>
                </a:solidFill>
              </a:rPr>
              <a:t>روز شمار هفته سلامت(9تا 15)اردیبهشت</a:t>
            </a:r>
            <a:r>
              <a:rPr lang="en-US" sz="2200" dirty="0">
                <a:solidFill>
                  <a:prstClr val="black"/>
                </a:solidFill>
              </a:rPr>
              <a:t/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fa-IR" sz="1400" dirty="0">
                <a:solidFill>
                  <a:prstClr val="black"/>
                </a:solidFill>
              </a:rPr>
              <a:t>جمعیت</a:t>
            </a:r>
            <a:r>
              <a:rPr lang="fa-IR" sz="2200" dirty="0">
                <a:solidFill>
                  <a:prstClr val="black"/>
                </a:solidFill>
              </a:rPr>
              <a:t> </a:t>
            </a:r>
            <a:r>
              <a:rPr lang="fa-IR" sz="1400" dirty="0">
                <a:solidFill>
                  <a:prstClr val="black"/>
                </a:solidFill>
              </a:rPr>
              <a:t>جوان سرمایه و ثروت کشور</a:t>
            </a:r>
            <a:r>
              <a:rPr lang="fa-IR" sz="3600" dirty="0">
                <a:solidFill>
                  <a:prstClr val="black"/>
                </a:solidFill>
              </a:rPr>
              <a:t/>
            </a:r>
            <a:br>
              <a:rPr lang="fa-IR" sz="3600" dirty="0">
                <a:solidFill>
                  <a:prstClr val="black"/>
                </a:solidFill>
              </a:rPr>
            </a:br>
            <a:r>
              <a:rPr lang="ar-SA" sz="1300" dirty="0">
                <a:solidFill>
                  <a:srgbClr val="00B050"/>
                </a:solidFill>
                <a:ea typeface="Calibri" panose="020F0502020204030204" pitchFamily="34" charset="0"/>
                <a:cs typeface="Tahoma" panose="020B0604030504040204" pitchFamily="34" charset="0"/>
              </a:rPr>
              <a:t>سلامت برای همه با پزشکی خانواده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0194" y="787790"/>
            <a:ext cx="7481807" cy="6070211"/>
          </a:xfrm>
        </p:spPr>
        <p:txBody>
          <a:bodyPr>
            <a:normAutofit/>
          </a:bodyPr>
          <a:lstStyle/>
          <a:p>
            <a:pPr algn="l"/>
            <a:r>
              <a:rPr lang="ar-SA" sz="1400" b="1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پنجشنبه 14 اردیبهشت: سلامت و رسانه</a:t>
            </a:r>
            <a:endParaRPr lang="fa-IR" sz="1400" b="1" dirty="0" smtClean="0"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3" y="361358"/>
            <a:ext cx="1149313" cy="655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39" y="176558"/>
            <a:ext cx="1120726" cy="840545"/>
          </a:xfrm>
          <a:prstGeom prst="rect">
            <a:avLst/>
          </a:prstGeom>
        </p:spPr>
      </p:pic>
      <p:pic>
        <p:nvPicPr>
          <p:cNvPr id="6" name="Picture 5" descr="روز شمار هفته سلامت 1402 اعلام شد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108"/>
            <a:ext cx="4314092" cy="36435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03383" y="6260547"/>
            <a:ext cx="1837362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واحد آموزش و سلامت بیمار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142" y="873112"/>
            <a:ext cx="4575859" cy="602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8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0">
        <p14:prism isInverted="1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1302" y="143838"/>
            <a:ext cx="4560425" cy="598589"/>
          </a:xfrm>
        </p:spPr>
        <p:txBody>
          <a:bodyPr>
            <a:normAutofit fontScale="90000"/>
          </a:bodyPr>
          <a:lstStyle/>
          <a:p>
            <a:r>
              <a:rPr lang="fa-IR" sz="1800" dirty="0">
                <a:solidFill>
                  <a:prstClr val="black"/>
                </a:solidFill>
              </a:rPr>
              <a:t>روز شمار هفته سلامت(9تا 15)اردیبهشت</a:t>
            </a:r>
            <a:r>
              <a:rPr lang="en-US" sz="2200" dirty="0">
                <a:solidFill>
                  <a:prstClr val="black"/>
                </a:solidFill>
              </a:rPr>
              <a:t/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fa-IR" sz="1400" dirty="0">
                <a:solidFill>
                  <a:prstClr val="black"/>
                </a:solidFill>
              </a:rPr>
              <a:t>جمعیت</a:t>
            </a:r>
            <a:r>
              <a:rPr lang="fa-IR" sz="2200" dirty="0">
                <a:solidFill>
                  <a:prstClr val="black"/>
                </a:solidFill>
              </a:rPr>
              <a:t> </a:t>
            </a:r>
            <a:r>
              <a:rPr lang="fa-IR" sz="1400" dirty="0">
                <a:solidFill>
                  <a:prstClr val="black"/>
                </a:solidFill>
              </a:rPr>
              <a:t>جوان سرمایه و ثروت کشور</a:t>
            </a:r>
            <a:r>
              <a:rPr lang="fa-IR" sz="3600" dirty="0">
                <a:solidFill>
                  <a:prstClr val="black"/>
                </a:solidFill>
              </a:rPr>
              <a:t/>
            </a:r>
            <a:br>
              <a:rPr lang="fa-IR" sz="3600" dirty="0">
                <a:solidFill>
                  <a:prstClr val="black"/>
                </a:solidFill>
              </a:rPr>
            </a:br>
            <a:r>
              <a:rPr lang="ar-SA" sz="1300" dirty="0">
                <a:solidFill>
                  <a:srgbClr val="00B050"/>
                </a:solidFill>
                <a:ea typeface="Calibri" panose="020F0502020204030204" pitchFamily="34" charset="0"/>
                <a:cs typeface="Tahoma" panose="020B0604030504040204" pitchFamily="34" charset="0"/>
              </a:rPr>
              <a:t>سلامت برای همه با پزشکی خانواده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0669" y="742427"/>
            <a:ext cx="4606724" cy="6115573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</a:pPr>
            <a:r>
              <a:rPr lang="fa-IR" sz="2000" b="1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1400" b="1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جمعه 15 اردیبهشت: پزشکی خانواده و سبک زندگی سالم</a:t>
            </a:r>
            <a:endParaRPr lang="en-US" sz="1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l"/>
            <a:endParaRPr lang="fa-IR" sz="1400" b="1" dirty="0" smtClean="0"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3" y="361358"/>
            <a:ext cx="1149313" cy="655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566" y="361358"/>
            <a:ext cx="1120726" cy="840545"/>
          </a:xfrm>
          <a:prstGeom prst="rect">
            <a:avLst/>
          </a:prstGeom>
        </p:spPr>
      </p:pic>
      <p:pic>
        <p:nvPicPr>
          <p:cNvPr id="6" name="Picture 5" descr="روز شمار هفته سلامت 1402 اعلام شد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108"/>
            <a:ext cx="4314092" cy="36435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03383" y="6260547"/>
            <a:ext cx="1837362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واحد آموزش و سلامت بیمار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648" y="1122938"/>
            <a:ext cx="4806607" cy="57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0">
        <p14:prism isInverted="1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1302" y="143838"/>
            <a:ext cx="4560425" cy="598589"/>
          </a:xfrm>
        </p:spPr>
        <p:txBody>
          <a:bodyPr>
            <a:normAutofit fontScale="90000"/>
          </a:bodyPr>
          <a:lstStyle/>
          <a:p>
            <a:r>
              <a:rPr lang="fa-IR" sz="1800" dirty="0">
                <a:solidFill>
                  <a:prstClr val="black"/>
                </a:solidFill>
              </a:rPr>
              <a:t>روز شمار هفته سلامت(9تا 15)اردیبهشت</a:t>
            </a:r>
            <a:r>
              <a:rPr lang="en-US" sz="2200" dirty="0">
                <a:solidFill>
                  <a:prstClr val="black"/>
                </a:solidFill>
              </a:rPr>
              <a:t/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fa-IR" sz="1400" dirty="0">
                <a:solidFill>
                  <a:prstClr val="black"/>
                </a:solidFill>
              </a:rPr>
              <a:t>جمعیت</a:t>
            </a:r>
            <a:r>
              <a:rPr lang="fa-IR" sz="2200" dirty="0">
                <a:solidFill>
                  <a:prstClr val="black"/>
                </a:solidFill>
              </a:rPr>
              <a:t> </a:t>
            </a:r>
            <a:r>
              <a:rPr lang="fa-IR" sz="1400" dirty="0">
                <a:solidFill>
                  <a:prstClr val="black"/>
                </a:solidFill>
              </a:rPr>
              <a:t>جوان سرمایه و ثروت کشور</a:t>
            </a:r>
            <a:r>
              <a:rPr lang="fa-IR" sz="3600" dirty="0">
                <a:solidFill>
                  <a:prstClr val="black"/>
                </a:solidFill>
              </a:rPr>
              <a:t/>
            </a:r>
            <a:br>
              <a:rPr lang="fa-IR" sz="3600" dirty="0">
                <a:solidFill>
                  <a:prstClr val="black"/>
                </a:solidFill>
              </a:rPr>
            </a:br>
            <a:r>
              <a:rPr lang="ar-SA" sz="1300" dirty="0">
                <a:solidFill>
                  <a:srgbClr val="00B050"/>
                </a:solidFill>
                <a:ea typeface="Calibri" panose="020F0502020204030204" pitchFamily="34" charset="0"/>
                <a:cs typeface="Tahoma" panose="020B0604030504040204" pitchFamily="34" charset="0"/>
              </a:rPr>
              <a:t>سلامت برای همه با پزشکی خانواده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263" y="1017104"/>
            <a:ext cx="7191738" cy="5840896"/>
          </a:xfrm>
        </p:spPr>
        <p:txBody>
          <a:bodyPr>
            <a:normAutofit/>
          </a:bodyPr>
          <a:lstStyle/>
          <a:p>
            <a:pPr algn="l"/>
            <a:endParaRPr lang="fa-IR" sz="1400" b="1" dirty="0" smtClean="0"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8" y="251409"/>
            <a:ext cx="1149313" cy="655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45" y="176559"/>
            <a:ext cx="1120726" cy="840545"/>
          </a:xfrm>
          <a:prstGeom prst="rect">
            <a:avLst/>
          </a:prstGeom>
        </p:spPr>
      </p:pic>
      <p:pic>
        <p:nvPicPr>
          <p:cNvPr id="6" name="Picture 5" descr="روز شمار هفته سلامت 1402 اعلام شد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108"/>
            <a:ext cx="4314092" cy="36435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03383" y="6260547"/>
            <a:ext cx="1837362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واحد آموزش و سلامت بیمار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85" y="1168860"/>
            <a:ext cx="4321215" cy="57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9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14:prism isInverted="1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278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 Nazanin</vt:lpstr>
      <vt:lpstr>Calibri</vt:lpstr>
      <vt:lpstr>Calibri Light</vt:lpstr>
      <vt:lpstr>Tahoma</vt:lpstr>
      <vt:lpstr>Times New Roman</vt:lpstr>
      <vt:lpstr>Office Theme</vt:lpstr>
      <vt:lpstr>روز شمار هفته سلامت(9تا 15)اردیبهشت جمعیت جوان سرمایه و ثروت کشور سلامت برای همه با پزشکی خانواده</vt:lpstr>
      <vt:lpstr>روز شمار هفته سلامت(9تا 15)اردیبهشت جمعیت جوان سرمایه و ثروت کشور سلامت برای همه با پزشکی خانواده</vt:lpstr>
      <vt:lpstr>روز شمار هفته سلامت(9تا 15)اردیبهشت جمعیت جوان سرمایه و ثروت کشور سلامت برای همه با پزشکی خانواده</vt:lpstr>
      <vt:lpstr>روز شمار هفته سلامت(9تا 15)اردیبهشت جمعیت جوان سرمایه و ثروت کشور سلامت برای همه با پزشکی خانواده</vt:lpstr>
      <vt:lpstr>روز شمار هفته سلامت(9تا 15)اردیبهشت جمعیت جوان سرمایه و ثروت کشور سلامت برای همه با پزشکی خانواده</vt:lpstr>
      <vt:lpstr>روز شمار هفته سلامت(9تا 15)اردیبهشت جمعیت جوان سرمایه و ثروت کشور سلامت برای همه با پزشکی خانواده</vt:lpstr>
      <vt:lpstr>روز شمار هفته سلامت(9تا 15)اردیبهشت جمعیت جوان سرمایه و ثروت کشور سلامت برای همه با پزشکی خانواده</vt:lpstr>
      <vt:lpstr>روز شمار هفته سلامت(9تا 15)اردیبهشت جمعیت جوان سرمایه و ثروت کشور سلامت برای همه با پزشکی خانواده</vt:lpstr>
      <vt:lpstr>روز شمار هفته سلامت(9تا 15)اردیبهشت جمعیت جوان سرمایه و ثروت کشور سلامت برای همه با پزشکی خانواده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روز شمار هفته سلامت(9تا 15)اردیبهشت  "سلامت برای همه با پزشکی خانواده "</dc:title>
  <dc:creator>bastari</dc:creator>
  <cp:lastModifiedBy>bastari</cp:lastModifiedBy>
  <cp:revision>21</cp:revision>
  <dcterms:created xsi:type="dcterms:W3CDTF">2023-04-25T08:01:58Z</dcterms:created>
  <dcterms:modified xsi:type="dcterms:W3CDTF">2023-04-26T06:10:26Z</dcterms:modified>
</cp:coreProperties>
</file>