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6" r:id="rId3"/>
  </p:sldIdLst>
  <p:sldSz cx="12192000" cy="6858000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8" autoAdjust="0"/>
    <p:restoredTop sz="94660"/>
  </p:normalViewPr>
  <p:slideViewPr>
    <p:cSldViewPr snapToGrid="0">
      <p:cViewPr varScale="1">
        <p:scale>
          <a:sx n="81" d="100"/>
          <a:sy n="81" d="100"/>
        </p:scale>
        <p:origin x="2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2ADF9-88D5-4483-A355-07A9F2BD9641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B99-2D29-4E9B-B512-C3D996C20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17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2ADF9-88D5-4483-A355-07A9F2BD9641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B99-2D29-4E9B-B512-C3D996C20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79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2ADF9-88D5-4483-A355-07A9F2BD9641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B99-2D29-4E9B-B512-C3D996C20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02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2ADF9-88D5-4483-A355-07A9F2BD9641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B99-2D29-4E9B-B512-C3D996C20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010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2ADF9-88D5-4483-A355-07A9F2BD9641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B99-2D29-4E9B-B512-C3D996C20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77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2ADF9-88D5-4483-A355-07A9F2BD9641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B99-2D29-4E9B-B512-C3D996C20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80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2ADF9-88D5-4483-A355-07A9F2BD9641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B99-2D29-4E9B-B512-C3D996C20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706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2ADF9-88D5-4483-A355-07A9F2BD9641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B99-2D29-4E9B-B512-C3D996C20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856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2ADF9-88D5-4483-A355-07A9F2BD9641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B99-2D29-4E9B-B512-C3D996C20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352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2ADF9-88D5-4483-A355-07A9F2BD9641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B99-2D29-4E9B-B512-C3D996C20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917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2ADF9-88D5-4483-A355-07A9F2BD9641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B99-2D29-4E9B-B512-C3D996C20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7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2ADF9-88D5-4483-A355-07A9F2BD9641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B99-2D29-4E9B-B512-C3D996C20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72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30" b="19230"/>
          <a:stretch>
            <a:fillRect/>
          </a:stretch>
        </p:blipFill>
        <p:spPr>
          <a:xfrm>
            <a:off x="495760" y="347031"/>
            <a:ext cx="11204154" cy="6163226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435" y="3717962"/>
            <a:ext cx="2300019" cy="1393865"/>
          </a:xfrm>
        </p:spPr>
        <p:txBody>
          <a:bodyPr>
            <a:noAutofit/>
          </a:bodyPr>
          <a:lstStyle/>
          <a:p>
            <a:pPr algn="just" rtl="1"/>
            <a:r>
              <a:rPr lang="fa-IR" b="1" dirty="0">
                <a:cs typeface="B Mitra" panose="00000400000000000000" pitchFamily="2" charset="-78"/>
              </a:rPr>
              <a:t>منبع:</a:t>
            </a:r>
            <a:r>
              <a:rPr lang="en-US" b="1" dirty="0">
                <a:cs typeface="B Mitra" panose="00000400000000000000" pitchFamily="2" charset="-78"/>
              </a:rPr>
              <a:t> </a:t>
            </a:r>
            <a:r>
              <a:rPr lang="fa-IR" b="1" dirty="0">
                <a:cs typeface="B Mitra" panose="00000400000000000000" pitchFamily="2" charset="-78"/>
              </a:rPr>
              <a:t>راهنمای کشوری زایمان </a:t>
            </a:r>
            <a:r>
              <a:rPr lang="fa-IR" b="1" dirty="0" smtClean="0">
                <a:cs typeface="B Mitra" panose="00000400000000000000" pitchFamily="2" charset="-78"/>
              </a:rPr>
              <a:t>بیدرد</a:t>
            </a:r>
            <a:endParaRPr lang="fa-IR" b="1" dirty="0">
              <a:cs typeface="B Mitra" panose="00000400000000000000" pitchFamily="2" charset="-78"/>
            </a:endParaRPr>
          </a:p>
          <a:p>
            <a:pPr algn="just" rtl="1"/>
            <a:r>
              <a:rPr lang="fa-IR" b="1" dirty="0">
                <a:cs typeface="B Mitra" panose="00000400000000000000" pitchFamily="2" charset="-78"/>
              </a:rPr>
              <a:t>گروه هدف:</a:t>
            </a:r>
            <a:r>
              <a:rPr lang="en-US" b="1" dirty="0">
                <a:cs typeface="B Mitra" panose="00000400000000000000" pitchFamily="2" charset="-78"/>
              </a:rPr>
              <a:t> </a:t>
            </a:r>
            <a:r>
              <a:rPr lang="fa-IR" b="1" dirty="0">
                <a:cs typeface="B Mitra" panose="00000400000000000000" pitchFamily="2" charset="-78"/>
              </a:rPr>
              <a:t>مادران باردار</a:t>
            </a:r>
            <a:endParaRPr lang="en-US" b="1" dirty="0">
              <a:cs typeface="B Mitra" panose="00000400000000000000" pitchFamily="2" charset="-78"/>
            </a:endParaRPr>
          </a:p>
          <a:p>
            <a:pPr algn="just" rtl="1"/>
            <a:r>
              <a:rPr lang="fa-IR" b="1" dirty="0">
                <a:cs typeface="B Mitra" panose="00000400000000000000" pitchFamily="2" charset="-78"/>
              </a:rPr>
              <a:t>تهیه کننده: دکتر راضیه عرفانی</a:t>
            </a:r>
            <a:endParaRPr lang="en-US" b="1" dirty="0">
              <a:cs typeface="B Mitra" panose="00000400000000000000" pitchFamily="2" charset="-78"/>
            </a:endParaRPr>
          </a:p>
          <a:p>
            <a:endParaRPr lang="en-US" b="1" dirty="0">
              <a:cs typeface="B Mitra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5566" y="5191991"/>
            <a:ext cx="746641" cy="1182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6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37825" y="520627"/>
            <a:ext cx="3429917" cy="5198547"/>
          </a:xfrm>
        </p:spPr>
        <p:txBody>
          <a:bodyPr>
            <a:normAutofit/>
          </a:bodyPr>
          <a:lstStyle/>
          <a:p>
            <a:pPr algn="r" rtl="1"/>
            <a:r>
              <a:rPr lang="fa-IR" sz="1800" b="1" dirty="0">
                <a:cs typeface="B Mitra" panose="00000400000000000000" pitchFamily="2" charset="-78"/>
              </a:rPr>
              <a:t>روش انجام:</a:t>
            </a:r>
            <a:r>
              <a:rPr lang="en-US" sz="1800" b="1" dirty="0">
                <a:cs typeface="B Mitra" panose="00000400000000000000" pitchFamily="2" charset="-78"/>
              </a:rPr>
              <a:t/>
            </a:r>
            <a:br>
              <a:rPr lang="en-US" sz="1800" b="1" dirty="0">
                <a:cs typeface="B Mitra" panose="00000400000000000000" pitchFamily="2" charset="-78"/>
              </a:rPr>
            </a:br>
            <a:r>
              <a:rPr lang="fa-IR" sz="1800" dirty="0">
                <a:cs typeface="B Mitra" panose="00000400000000000000" pitchFamily="2" charset="-78"/>
              </a:rPr>
              <a:t/>
            </a:r>
            <a:br>
              <a:rPr lang="fa-IR" sz="1800" dirty="0">
                <a:cs typeface="B Mitra" panose="00000400000000000000" pitchFamily="2" charset="-78"/>
              </a:rPr>
            </a:br>
            <a:r>
              <a:rPr lang="fa-IR" sz="2000" dirty="0">
                <a:cs typeface="B Mitra" panose="00000400000000000000" pitchFamily="2" charset="-78"/>
              </a:rPr>
              <a:t>استنشاق گاز باید 30 ثانیه قبل از انقباض (اگر انقباضات منظم باشد) یا بلافاصله با شروع انقباضات آغاز شود و تا زمانی که انقباض شروع به کاهش می کند ادامه یابد</a:t>
            </a:r>
            <a:r>
              <a:rPr lang="fa-IR" sz="2000" dirty="0">
                <a:cs typeface="B Mitra" panose="00000400000000000000" pitchFamily="2" charset="-78"/>
              </a:rPr>
              <a:t>.</a:t>
            </a:r>
            <a:br>
              <a:rPr lang="fa-IR" sz="2000" dirty="0">
                <a:cs typeface="B Mitra" panose="00000400000000000000" pitchFamily="2" charset="-78"/>
              </a:rPr>
            </a:br>
            <a:r>
              <a:rPr lang="fa-IR" sz="2000" dirty="0">
                <a:cs typeface="B Mitra" panose="00000400000000000000" pitchFamily="2" charset="-78"/>
              </a:rPr>
              <a:t>زمانی که درد (انقباض رحم) به پایان رسید خانم باردار باید ماسک را از روی صورت خود برداشته و از هوای اتاق استنشاق نماید.(تنفس معمولی</a:t>
            </a:r>
            <a:r>
              <a:rPr lang="fa-IR" sz="2000" dirty="0">
                <a:cs typeface="B Mitra" panose="00000400000000000000" pitchFamily="2" charset="-78"/>
              </a:rPr>
              <a:t>)</a:t>
            </a:r>
            <a:br>
              <a:rPr lang="fa-IR" sz="2000" dirty="0">
                <a:cs typeface="B Mitra" panose="00000400000000000000" pitchFamily="2" charset="-78"/>
              </a:rPr>
            </a:br>
            <a:r>
              <a:rPr lang="fa-IR" sz="2000" dirty="0">
                <a:cs typeface="B Mitra" panose="00000400000000000000" pitchFamily="2" charset="-78"/>
              </a:rPr>
              <a:t>دم </a:t>
            </a:r>
            <a:r>
              <a:rPr lang="fa-IR" sz="2000" dirty="0">
                <a:cs typeface="B Mitra" panose="00000400000000000000" pitchFamily="2" charset="-78"/>
              </a:rPr>
              <a:t>و بازدم هر دو درون ماسک انجام می شود</a:t>
            </a:r>
            <a:r>
              <a:rPr lang="fa-IR" sz="2000" dirty="0">
                <a:cs typeface="B Mitra" panose="00000400000000000000" pitchFamily="2" charset="-78"/>
              </a:rPr>
              <a:t>.</a:t>
            </a:r>
            <a:r>
              <a:rPr lang="en-US" sz="1800" dirty="0">
                <a:cs typeface="B Mitra" panose="00000400000000000000" pitchFamily="2" charset="-78"/>
              </a:rPr>
              <a:t/>
            </a:r>
            <a:br>
              <a:rPr lang="en-US" sz="1800" dirty="0">
                <a:cs typeface="B Mitra" panose="00000400000000000000" pitchFamily="2" charset="-78"/>
              </a:rPr>
            </a:br>
            <a:r>
              <a:rPr lang="en-US" sz="1800" dirty="0">
                <a:cs typeface="B Mitra" panose="00000400000000000000" pitchFamily="2" charset="-78"/>
              </a:rPr>
              <a:t/>
            </a:r>
            <a:br>
              <a:rPr lang="en-US" sz="1800" dirty="0">
                <a:cs typeface="B Mitra" panose="00000400000000000000" pitchFamily="2" charset="-78"/>
              </a:rPr>
            </a:br>
            <a:r>
              <a:rPr lang="en-US" sz="1800" dirty="0">
                <a:cs typeface="B Mitra" panose="00000400000000000000" pitchFamily="2" charset="-78"/>
              </a:rPr>
              <a:t/>
            </a:r>
            <a:br>
              <a:rPr lang="en-US" sz="1800" dirty="0">
                <a:cs typeface="B Mitra" panose="00000400000000000000" pitchFamily="2" charset="-78"/>
              </a:rPr>
            </a:br>
            <a:r>
              <a:rPr lang="fa-IR" sz="1800" b="1" dirty="0">
                <a:cs typeface="B Mitra" panose="00000400000000000000" pitchFamily="2" charset="-78"/>
              </a:rPr>
              <a:t>فواید</a:t>
            </a:r>
            <a:r>
              <a:rPr lang="en-US" sz="1800" b="1" dirty="0">
                <a:cs typeface="B Mitra" panose="00000400000000000000" pitchFamily="2" charset="-78"/>
              </a:rPr>
              <a:t> </a:t>
            </a:r>
            <a:r>
              <a:rPr lang="fa-IR" sz="1800" b="1" dirty="0">
                <a:cs typeface="B Mitra" panose="00000400000000000000" pitchFamily="2" charset="-78"/>
              </a:rPr>
              <a:t>استفاده از انتونوکس:</a:t>
            </a:r>
            <a:r>
              <a:rPr lang="fa-IR" sz="1800" dirty="0">
                <a:cs typeface="B Mitra" panose="00000400000000000000" pitchFamily="2" charset="-78"/>
              </a:rPr>
              <a:t/>
            </a:r>
            <a:br>
              <a:rPr lang="fa-IR" sz="1800" dirty="0">
                <a:cs typeface="B Mitra" panose="00000400000000000000" pitchFamily="2" charset="-78"/>
              </a:rPr>
            </a:br>
            <a:r>
              <a:rPr lang="fa-IR" sz="2000" dirty="0">
                <a:cs typeface="B Mitra" panose="00000400000000000000" pitchFamily="2" charset="-78"/>
              </a:rPr>
              <a:t>کاهش اضطراب مادر، کاهش درد زایمان، احساس سرحالی و سرخوشی در مادر</a:t>
            </a:r>
            <a:r>
              <a:rPr lang="en-US" dirty="0">
                <a:cs typeface="B Mitra" panose="00000400000000000000" pitchFamily="2" charset="-78"/>
              </a:rPr>
              <a:t/>
            </a:r>
            <a:br>
              <a:rPr lang="en-US" dirty="0">
                <a:cs typeface="B Mitra" panose="00000400000000000000" pitchFamily="2" charset="-78"/>
              </a:rPr>
            </a:br>
            <a:endParaRPr lang="en-US" dirty="0">
              <a:cs typeface="B Mitra" panose="00000400000000000000" pitchFamily="2" charset="-78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38726" y="497175"/>
            <a:ext cx="3240909" cy="5837524"/>
          </a:xfrm>
        </p:spPr>
        <p:txBody>
          <a:bodyPr>
            <a:normAutofit/>
          </a:bodyPr>
          <a:lstStyle/>
          <a:p>
            <a:pPr algn="just" rtl="1"/>
            <a:endParaRPr lang="en-US" sz="1800" b="1" dirty="0">
              <a:cs typeface="B Mitra" panose="00000400000000000000" pitchFamily="2" charset="-78"/>
            </a:endParaRPr>
          </a:p>
          <a:p>
            <a:pPr algn="just" rtl="1"/>
            <a:r>
              <a:rPr lang="fa-IR" sz="1800" b="1" dirty="0">
                <a:cs typeface="B Mitra" panose="00000400000000000000" pitchFamily="2" charset="-78"/>
              </a:rPr>
              <a:t>عوارض:</a:t>
            </a:r>
          </a:p>
          <a:p>
            <a:pPr algn="just" rtl="1"/>
            <a:r>
              <a:rPr lang="fa-IR" sz="1800" dirty="0">
                <a:cs typeface="B Mitra" panose="00000400000000000000" pitchFamily="2" charset="-78"/>
              </a:rPr>
              <a:t>سرگیجه، خواب آلودگی، احساس </a:t>
            </a:r>
            <a:r>
              <a:rPr lang="fa-IR" sz="1800" dirty="0">
                <a:cs typeface="B Mitra" panose="00000400000000000000" pitchFamily="2" charset="-78"/>
              </a:rPr>
              <a:t>سبکی </a:t>
            </a:r>
            <a:r>
              <a:rPr lang="fa-IR" sz="1800" dirty="0">
                <a:cs typeface="B Mitra" panose="00000400000000000000" pitchFamily="2" charset="-78"/>
              </a:rPr>
              <a:t>سر، خشکی </a:t>
            </a:r>
            <a:r>
              <a:rPr lang="fa-IR" sz="1800" dirty="0">
                <a:cs typeface="B Mitra" panose="00000400000000000000" pitchFamily="2" charset="-78"/>
              </a:rPr>
              <a:t>دهان و تهوع</a:t>
            </a:r>
            <a:r>
              <a:rPr lang="fa-IR" sz="1800" dirty="0">
                <a:cs typeface="B Mitra" panose="00000400000000000000" pitchFamily="2" charset="-78"/>
              </a:rPr>
              <a:t>.</a:t>
            </a:r>
            <a:endParaRPr lang="en-US" sz="1800" dirty="0">
              <a:cs typeface="B Mitra" panose="00000400000000000000" pitchFamily="2" charset="-78"/>
            </a:endParaRPr>
          </a:p>
          <a:p>
            <a:pPr algn="just" rtl="1"/>
            <a:r>
              <a:rPr lang="fa-IR" sz="1800" dirty="0">
                <a:cs typeface="B Mitra" panose="00000400000000000000" pitchFamily="2" charset="-78"/>
              </a:rPr>
              <a:t>این عوارض با قطع مصرف انتونوکس بلافاصله برطرف میشود.</a:t>
            </a:r>
          </a:p>
          <a:p>
            <a:pPr algn="just" rtl="1"/>
            <a:r>
              <a:rPr lang="fa-IR" sz="1800" b="1" dirty="0">
                <a:cs typeface="B Mitra" panose="00000400000000000000" pitchFamily="2" charset="-78"/>
              </a:rPr>
              <a:t>موارد منع مصرف:</a:t>
            </a:r>
          </a:p>
          <a:p>
            <a:pPr algn="just" rtl="1"/>
            <a:r>
              <a:rPr lang="fa-IR" sz="1800" dirty="0">
                <a:cs typeface="B Mitra" panose="00000400000000000000" pitchFamily="2" charset="-78"/>
              </a:rPr>
              <a:t>عفونت ریه و بیماری های تنفسی،کمبود ویتامین ب 12، برخی بیماری های قلبی، مشکلات گوش میانی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33271" y="420056"/>
            <a:ext cx="3690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615190" y="645948"/>
            <a:ext cx="3040656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400" b="1" dirty="0">
                <a:cs typeface="B Mitra" panose="00000400000000000000" pitchFamily="2" charset="-78"/>
              </a:rPr>
              <a:t>زایمان بیدرد </a:t>
            </a:r>
            <a:r>
              <a:rPr lang="fa-IR" sz="2400" b="1" dirty="0">
                <a:cs typeface="B Mitra" panose="00000400000000000000" pitchFamily="2" charset="-78"/>
              </a:rPr>
              <a:t>به </a:t>
            </a:r>
            <a:r>
              <a:rPr lang="fa-IR" sz="2400" b="1" dirty="0">
                <a:cs typeface="B Mitra" panose="00000400000000000000" pitchFamily="2" charset="-78"/>
              </a:rPr>
              <a:t>روش استنشاقی با </a:t>
            </a:r>
            <a:r>
              <a:rPr lang="fa-IR" sz="2400" b="1" dirty="0">
                <a:cs typeface="B Mitra" panose="00000400000000000000" pitchFamily="2" charset="-78"/>
              </a:rPr>
              <a:t>گاز انتونوکس:</a:t>
            </a:r>
          </a:p>
          <a:p>
            <a:pPr algn="r" rtl="1"/>
            <a:endParaRPr lang="en-US" dirty="0">
              <a:cs typeface="B Mitra" panose="00000400000000000000" pitchFamily="2" charset="-78"/>
            </a:endParaRPr>
          </a:p>
          <a:p>
            <a:pPr algn="r" rtl="1"/>
            <a:endParaRPr lang="en-US" dirty="0">
              <a:cs typeface="B Mitra" panose="00000400000000000000" pitchFamily="2" charset="-78"/>
            </a:endParaRP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درد زایمان، یکی از شدیدترین دردهایی هست که یک فرد در طول زندگی تجربه میکند.</a:t>
            </a:r>
            <a:endParaRPr lang="fa-IR" dirty="0">
              <a:cs typeface="B Mitra" panose="00000400000000000000" pitchFamily="2" charset="-78"/>
            </a:endParaRP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حق هر انسانی است که </a:t>
            </a:r>
            <a:r>
              <a:rPr lang="fa-IR" dirty="0">
                <a:cs typeface="B Mitra" panose="00000400000000000000" pitchFamily="2" charset="-78"/>
              </a:rPr>
              <a:t>بی </a:t>
            </a:r>
            <a:r>
              <a:rPr lang="fa-IR" dirty="0">
                <a:cs typeface="B Mitra" panose="00000400000000000000" pitchFamily="2" charset="-78"/>
              </a:rPr>
              <a:t>دردی </a:t>
            </a:r>
            <a:r>
              <a:rPr lang="fa-IR" dirty="0">
                <a:cs typeface="B Mitra" panose="00000400000000000000" pitchFamily="2" charset="-78"/>
              </a:rPr>
              <a:t>در حین زایمان را درخواست کند.</a:t>
            </a:r>
            <a:endParaRPr lang="fa-IR" dirty="0">
              <a:cs typeface="B Mitra" panose="00000400000000000000" pitchFamily="2" charset="-78"/>
            </a:endParaRPr>
          </a:p>
          <a:p>
            <a:pPr lvl="0" algn="r" rtl="1"/>
            <a:r>
              <a:rPr lang="fa-IR" dirty="0">
                <a:cs typeface="B Mitra" panose="00000400000000000000" pitchFamily="2" charset="-78"/>
              </a:rPr>
              <a:t>این روش در </a:t>
            </a:r>
            <a:r>
              <a:rPr lang="fa-IR" dirty="0">
                <a:cs typeface="B Mitra" panose="00000400000000000000" pitchFamily="2" charset="-78"/>
              </a:rPr>
              <a:t>تمام مراحل زایمان قابل استفاده است.</a:t>
            </a:r>
            <a:endParaRPr lang="en-US" dirty="0">
              <a:cs typeface="B Mitra" panose="00000400000000000000" pitchFamily="2" charset="-78"/>
            </a:endParaRP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آسان و ایمن </a:t>
            </a:r>
            <a:r>
              <a:rPr lang="fa-IR" dirty="0">
                <a:cs typeface="B Mitra" panose="00000400000000000000" pitchFamily="2" charset="-78"/>
              </a:rPr>
              <a:t>است.</a:t>
            </a:r>
            <a:endParaRPr lang="en-US" dirty="0">
              <a:cs typeface="B Mitra" panose="00000400000000000000" pitchFamily="2" charset="-78"/>
            </a:endParaRP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سریعاً اثر می کند و با قطع مصرف ، اثرات آن سریع از بین می </a:t>
            </a:r>
            <a:r>
              <a:rPr lang="fa-IR" dirty="0">
                <a:cs typeface="B Mitra" panose="00000400000000000000" pitchFamily="2" charset="-78"/>
              </a:rPr>
              <a:t>رود.</a:t>
            </a:r>
          </a:p>
          <a:p>
            <a:pPr algn="r" rtl="1"/>
            <a:r>
              <a:rPr lang="fa-IR" dirty="0">
                <a:cs typeface="B Mitra" panose="00000400000000000000" pitchFamily="2" charset="-78"/>
              </a:rPr>
              <a:t>تحقیقات ثابت کرده اند استفاده از این روش برای مادر و نوزاد کاملا بی خطر است.</a:t>
            </a:r>
            <a:endParaRPr lang="en-US" dirty="0">
              <a:cs typeface="B Mitra" panose="00000400000000000000" pitchFamily="2" charset="-78"/>
            </a:endParaRPr>
          </a:p>
          <a:p>
            <a:pPr algn="r" rtl="1"/>
            <a:endParaRPr lang="en-US" dirty="0">
              <a:cs typeface="B Mitra" panose="00000400000000000000" pitchFamily="2" charset="-78"/>
            </a:endParaRPr>
          </a:p>
          <a:p>
            <a:pPr algn="just" rtl="1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727" y="3917204"/>
            <a:ext cx="3152775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97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157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 Mitra</vt:lpstr>
      <vt:lpstr>Calibri</vt:lpstr>
      <vt:lpstr>Calibri Light</vt:lpstr>
      <vt:lpstr>Office Theme</vt:lpstr>
      <vt:lpstr>PowerPoint Presentation</vt:lpstr>
      <vt:lpstr>روش انجام:  استنشاق گاز باید 30 ثانیه قبل از انقباض (اگر انقباضات منظم باشد) یا بلافاصله با شروع انقباضات آغاز شود و تا زمانی که انقباض شروع به کاهش می کند ادامه یابد. زمانی که درد (انقباض رحم) به پایان رسید خانم باردار باید ماسک را از روی صورت خود برداشته و از هوای اتاق استنشاق نماید.(تنفس معمولی) دم و بازدم هر دو درون ماسک انجام می شود.   فواید استفاده از انتونوکس: کاهش اضطراب مادر، کاهش درد زایمان، احساس سرحالی و سرخوشی در مادر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Masumeh Nataj</dc:creator>
  <cp:lastModifiedBy>bastari</cp:lastModifiedBy>
  <cp:revision>23</cp:revision>
  <cp:lastPrinted>2022-12-05T06:36:24Z</cp:lastPrinted>
  <dcterms:created xsi:type="dcterms:W3CDTF">2022-10-31T05:29:54Z</dcterms:created>
  <dcterms:modified xsi:type="dcterms:W3CDTF">2022-12-05T06:37:46Z</dcterms:modified>
</cp:coreProperties>
</file>