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01" autoAdjust="0"/>
    <p:restoredTop sz="94660"/>
  </p:normalViewPr>
  <p:slideViewPr>
    <p:cSldViewPr snapToGrid="0">
      <p:cViewPr varScale="1">
        <p:scale>
          <a:sx n="91" d="100"/>
          <a:sy n="91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2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5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5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5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82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2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1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3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8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33CCD-4D89-4005-B592-B28DB68B44F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AF4D2-173A-48E1-8D2E-E9823248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8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5328" y="39998"/>
            <a:ext cx="6007260" cy="718046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fa-IR" sz="1800" dirty="0" smtClean="0"/>
              <a:t>هفته اطلاع رسانی تیرویید 4 تا 10 اردیبهشت 1402</a:t>
            </a:r>
            <a:r>
              <a:rPr lang="fa-IR" sz="3000" dirty="0"/>
              <a:t/>
            </a:r>
            <a:br>
              <a:rPr lang="fa-IR" sz="3000" dirty="0"/>
            </a:br>
            <a:endParaRPr lang="en-US" sz="16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94" y="266234"/>
            <a:ext cx="861985" cy="4918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60" y="127635"/>
            <a:ext cx="840545" cy="63040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39838" y="5912778"/>
            <a:ext cx="2245490" cy="515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fa-IR" sz="105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واحد آموزش و سلامت بیمار </a:t>
            </a:r>
          </a:p>
          <a:p>
            <a:pPr lvl="0" algn="ctr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fa-IR" sz="105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روابط عمومی</a:t>
            </a:r>
            <a:endParaRPr lang="en-US" sz="105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92770" y="1099469"/>
            <a:ext cx="32177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تیرویید بزرگترین غده درون ریز بدن است و عملکرد آن بر بسیاری از غدد دیگر موثر است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322561" y="1799068"/>
            <a:ext cx="4062714" cy="1284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بیش از 200 میلیون بیمار مبتلا به اختلالات تیروییدی در جهان در حال درمان هستند</a:t>
            </a:r>
            <a:r>
              <a:rPr lang="en-US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solidFill>
                <a:srgbClr val="212529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05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solidFill>
                <a:srgbClr val="212529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هورمون های تیروییدی برای عملکرد درست و دقیق کل بدن ضروری است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26957" y="3478442"/>
            <a:ext cx="45583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بیماری کم کاری تیرویید نوزادان در کشور شایع است و تنها روش برای تشخیص زودرس آن، انجام غربالگری نوزادان در روز های 5-3 تولد است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534450" y="4836336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اختلالات تیروییدی در زنان باردار شایع است و عدم درمان آن در سلامت جنین و مادر نقش بسزایی دارد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25512"/>
            <a:ext cx="5248275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65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10000">
        <p14:prism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3788" y="1015303"/>
            <a:ext cx="4739618" cy="3140009"/>
          </a:xfrm>
        </p:spPr>
        <p:txBody>
          <a:bodyPr>
            <a:normAutofit/>
          </a:bodyPr>
          <a:lstStyle/>
          <a:p>
            <a:pPr marR="0" lvl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ar-SA" sz="32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</a:rPr>
              <a:t>مهم ترین بیماری های تیرویید شامل کم کاری و پرکاری، گره ها ، التهاب (تیروییدیت) و سرطان تیرویید است</a:t>
            </a:r>
            <a:r>
              <a:rPr lang="en-US" sz="32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rgbClr val="21252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srgbClr val="21252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a-IR" sz="3000" dirty="0"/>
              <a:t/>
            </a:r>
            <a:br>
              <a:rPr lang="fa-IR" sz="3000" dirty="0"/>
            </a:br>
            <a:endParaRPr lang="en-US" sz="16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47559" y="4853090"/>
            <a:ext cx="5729467" cy="1327791"/>
          </a:xfrm>
        </p:spPr>
        <p:txBody>
          <a:bodyPr>
            <a:normAutofit fontScale="62500" lnSpcReduction="20000"/>
          </a:bodyPr>
          <a:lstStyle/>
          <a:p>
            <a:pPr marR="0" lvl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ar-SA" sz="58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اختلالات تیروییدی در تمام سنین، هر دو جنس و همه جهان شایع است</a:t>
            </a:r>
            <a:r>
              <a:rPr lang="en-US" sz="14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050" dirty="0">
              <a:solidFill>
                <a:srgbClr val="212529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04" y="74374"/>
            <a:ext cx="861985" cy="4918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30" y="-57588"/>
            <a:ext cx="840545" cy="7557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900131" y="395045"/>
            <a:ext cx="41528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هفته اطلاع رسانی تیرویید 4 تا 10 </a:t>
            </a:r>
            <a:r>
              <a:rPr lang="fa-IR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اردیبهشت</a:t>
            </a:r>
            <a:r>
              <a:rPr lang="en-US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1402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41596" y="5923374"/>
            <a:ext cx="1668224" cy="515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fa-IR" sz="105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واحد آموزش و سلامت بیمار </a:t>
            </a:r>
          </a:p>
          <a:p>
            <a:pPr lvl="0" algn="ctr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fa-IR" sz="105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روابط عمومی</a:t>
            </a:r>
            <a:endParaRPr lang="en-US" sz="105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25512"/>
            <a:ext cx="5248275" cy="41433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990218" y="74374"/>
            <a:ext cx="21146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2971800" algn="ctr"/>
                <a:tab pos="5943600" algn="r"/>
                <a:tab pos="5534660" algn="r"/>
              </a:tabLst>
            </a:pPr>
            <a:r>
              <a:rPr lang="fa-IR" sz="1400" dirty="0" smtClean="0">
                <a:solidFill>
                  <a:srgbClr val="7030A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جمعیت </a:t>
            </a:r>
            <a:r>
              <a:rPr lang="fa-IR" sz="1400" dirty="0">
                <a:solidFill>
                  <a:srgbClr val="7030A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جوان سرمایه و ثروت </a:t>
            </a:r>
            <a:r>
              <a:rPr lang="fa-IR" sz="1400" dirty="0" smtClean="0">
                <a:solidFill>
                  <a:srgbClr val="7030A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کشور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32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10000">
        <p14:prism/>
      </p:transition>
    </mc:Choice>
    <mc:Fallback xmlns=""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1964" y="901039"/>
            <a:ext cx="3188992" cy="880260"/>
          </a:xfrm>
        </p:spPr>
        <p:txBody>
          <a:bodyPr>
            <a:normAutofit/>
          </a:bodyPr>
          <a:lstStyle/>
          <a:p>
            <a:r>
              <a:rPr lang="fa-IR" sz="3000" dirty="0"/>
              <a:t/>
            </a:r>
            <a:br>
              <a:rPr lang="fa-IR" sz="3000" dirty="0"/>
            </a:br>
            <a:endParaRPr lang="en-US" sz="16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95" y="270630"/>
            <a:ext cx="861985" cy="4918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021" y="270630"/>
            <a:ext cx="840545" cy="6304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40390" y="514284"/>
            <a:ext cx="4039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هفته اطلاع رسانی تیرویید 4 تا 10 اردیبهشت 1402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09566" y="1643478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SA" sz="20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مصرف بتادین برای ضدعفونی کردن در زن باردار، می تواند بر تیرویید جنین اثر منفی بگذارد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5709566" y="2656354"/>
            <a:ext cx="60612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کمبود ید در غذای مصرفی روزانه می تواند باعث مشکلات تیرویید شود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5619257" y="3555579"/>
            <a:ext cx="6186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احتمال بروز بیماری های تیروییدی (بخصوص کم کاری تیرویید) در بیماران </a:t>
            </a:r>
            <a:r>
              <a:rPr lang="ar-SA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دیابتی</a:t>
            </a:r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 بالاست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664411" y="454435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مصرف مستمر بعضی از داروها مثل آمیودارون (داروی قلبی) و لیتیوم (داروی ضد افسردگی) احتمال بروز اختلالات تیروییدی را افزایش می دهد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60335" y="5740354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سلامت غده تیرویید در طبیعی بودن ضریب هوشی و رشد و نمو نوزادان و کودکان نقش اساس دارد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81524" y="6032741"/>
            <a:ext cx="1782501" cy="515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fa-IR" sz="105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واحد آموزش و سلامت بیمار </a:t>
            </a:r>
          </a:p>
          <a:p>
            <a:pPr lvl="0" algn="ctr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fa-IR" sz="105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روابط عمومی</a:t>
            </a:r>
            <a:endParaRPr lang="en-US" sz="105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25512"/>
            <a:ext cx="5248275" cy="41433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02994" y="185751"/>
            <a:ext cx="21146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tabLst>
                <a:tab pos="2971800" algn="ctr"/>
                <a:tab pos="5943600" algn="r"/>
                <a:tab pos="5534660" algn="r"/>
              </a:tabLst>
            </a:pPr>
            <a:r>
              <a:rPr lang="fa-IR" sz="1400" dirty="0">
                <a:solidFill>
                  <a:srgbClr val="7030A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جمعیت جوان سرمایه و ثروت کشور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31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10000">
        <p14:prism/>
      </p:transition>
    </mc:Choice>
    <mc:Fallback xmlns=""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08968" y="1220662"/>
            <a:ext cx="3132667" cy="878453"/>
          </a:xfrm>
        </p:spPr>
        <p:txBody>
          <a:bodyPr>
            <a:normAutofit/>
          </a:bodyPr>
          <a:lstStyle/>
          <a:p>
            <a:r>
              <a:rPr lang="fa-IR" sz="3000" dirty="0"/>
              <a:t/>
            </a:r>
            <a:br>
              <a:rPr lang="fa-IR" sz="3000" dirty="0"/>
            </a:br>
            <a:endParaRPr lang="en-US" sz="16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13" y="23093"/>
            <a:ext cx="861985" cy="4918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902" y="23093"/>
            <a:ext cx="840545" cy="63040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40780" y="5860556"/>
            <a:ext cx="1713053" cy="764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fa-IR" sz="105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بیمارواحد </a:t>
            </a:r>
            <a:r>
              <a:rPr lang="fa-IR" sz="105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آموزش و سلامت بیمار </a:t>
            </a:r>
          </a:p>
          <a:p>
            <a:pPr lvl="0" algn="ctr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fa-IR" sz="105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روابط عمومی</a:t>
            </a:r>
            <a:endParaRPr lang="en-US" sz="105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98263" y="526057"/>
            <a:ext cx="4039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Times New Roman" panose="02020603050405020304" pitchFamily="18" charset="0"/>
              </a:rPr>
              <a:t>هفته اطلاع رسانی تیرویید 4 تا 10 اردیبهشت 1402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12837" y="2108954"/>
            <a:ext cx="47067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بیمار کم کاری تیرویید در زنان جوان، می تواند موجی ناباروری شود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72590" y="2893917"/>
            <a:ext cx="4264533" cy="511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05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solidFill>
                <a:srgbClr val="212529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قبل از اقدام به بارداری از سلامت تیرویید خود باخبر شوید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54879" y="1204365"/>
            <a:ext cx="4268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ا</a:t>
            </a:r>
            <a:r>
              <a:rPr lang="ar-SA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ختلالات </a:t>
            </a:r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تیروییدی در زنان 10 برابر بیش تر از مردان است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123575" y="417156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سابقه فامیلی ابتلا به بیماری های تیرویید، از عوامل خطر بروز اختلالات تیروییدی محسوب می شود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26724" y="5645754"/>
            <a:ext cx="5296643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مصرف دخانیات (سیگار، قلیان و ...) در بروز اختلالات تیروییدی موثر است</a:t>
            </a:r>
            <a:r>
              <a:rPr lang="en-US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25512"/>
            <a:ext cx="5248275" cy="41433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608101" y="142045"/>
            <a:ext cx="21146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tabLst>
                <a:tab pos="2971800" algn="ctr"/>
                <a:tab pos="5943600" algn="r"/>
                <a:tab pos="5534660" algn="r"/>
              </a:tabLst>
            </a:pPr>
            <a:r>
              <a:rPr lang="fa-IR" sz="1400" dirty="0">
                <a:solidFill>
                  <a:srgbClr val="7030A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جمعیت جوان سرمایه و ثروت کشور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10000">
        <p14:prism/>
      </p:transition>
    </mc:Choice>
    <mc:Fallback xmlns=""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1971" y="1287576"/>
            <a:ext cx="3654932" cy="878453"/>
          </a:xfrm>
        </p:spPr>
        <p:txBody>
          <a:bodyPr>
            <a:normAutofit/>
          </a:bodyPr>
          <a:lstStyle/>
          <a:p>
            <a:r>
              <a:rPr lang="fa-IR" sz="3000" dirty="0" smtClean="0"/>
              <a:t>.</a:t>
            </a:r>
            <a:r>
              <a:rPr lang="fa-IR" sz="3000" dirty="0"/>
              <a:t/>
            </a:r>
            <a:br>
              <a:rPr lang="fa-IR" sz="3000" dirty="0"/>
            </a:br>
            <a:endParaRPr lang="en-US" sz="16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13" y="23093"/>
            <a:ext cx="861985" cy="4918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902" y="23093"/>
            <a:ext cx="840545" cy="63040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49098" y="6199470"/>
            <a:ext cx="1620643" cy="507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واحد آموزش و سلامت </a:t>
            </a:r>
            <a:r>
              <a:rPr kumimoji="0" lang="fa-IR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بیمار </a:t>
            </a: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a-IR" sz="105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روابط عمومی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2517" y="514903"/>
            <a:ext cx="4039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Times New Roman" panose="02020603050405020304" pitchFamily="18" charset="0"/>
              </a:rPr>
              <a:t>هفته اطلاع رسانی تیرویید 4 تا 10 اردیبهشت 1402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66238" y="1524925"/>
            <a:ext cx="3353803" cy="342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فقط 5 درصد از گره های تیروییدی بدخیم هستند</a:t>
            </a:r>
            <a:r>
              <a:rPr lang="en-US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8922" y="2593419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SA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اخت</a:t>
            </a:r>
            <a:r>
              <a:rPr lang="fa-IR" sz="160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لالا</a:t>
            </a:r>
            <a:r>
              <a:rPr lang="ar-SA" sz="160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ت </a:t>
            </a:r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دریافت ید خوراکی روزانه، بیماری های خودایمن و التهاب های باکتریای و ویروسی از عوامل خطر بروز بیماری های تیروییدی </a:t>
            </a:r>
            <a:r>
              <a:rPr lang="ar-SA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هستند</a:t>
            </a:r>
            <a:r>
              <a:rPr lang="fa-IR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8922" y="390454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سابقه فامیلی ابتلا به بیماری های تیرویید، از عوامل خطر بروز اختلالات تیروییدی محسوب می </a:t>
            </a:r>
            <a:r>
              <a:rPr lang="ar-SA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شود</a:t>
            </a:r>
            <a:r>
              <a:rPr lang="fa-IR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224041" y="5300896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SA" sz="1600" dirty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سلامت غده تیرویید در طبیعی بودن ضریب هوشی و رشد و نمو نوزادان و کودکان نقش </a:t>
            </a:r>
            <a:r>
              <a:rPr lang="ar-SA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اساس</a:t>
            </a:r>
            <a:r>
              <a:rPr lang="fa-IR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r>
              <a:rPr lang="ar-SA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 دارد</a:t>
            </a:r>
            <a:r>
              <a:rPr lang="fa-IR" sz="1600" dirty="0" smtClean="0">
                <a:solidFill>
                  <a:srgbClr val="212529"/>
                </a:solidFill>
                <a:latin typeface="Vazir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25512"/>
            <a:ext cx="5248275" cy="414337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493595" y="160043"/>
            <a:ext cx="21146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tabLst>
                <a:tab pos="2971800" algn="ctr"/>
                <a:tab pos="5943600" algn="r"/>
                <a:tab pos="5534660" algn="r"/>
              </a:tabLst>
            </a:pPr>
            <a:r>
              <a:rPr lang="fa-IR" sz="1400" dirty="0">
                <a:solidFill>
                  <a:srgbClr val="7030A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جمعیت جوان سرمایه و ثروت کشور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49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10000">
        <p14:prism/>
      </p:transition>
    </mc:Choice>
    <mc:Fallback xmlns=""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301" y="694482"/>
            <a:ext cx="4977114" cy="405114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a-IR" sz="1800" dirty="0">
                <a:solidFill>
                  <a:prstClr val="black"/>
                </a:solidFill>
                <a:ea typeface="+mn-ea"/>
              </a:rPr>
              <a:t>هفته اطلاع رسانی تیرویید 4 تا 10 اردیبهشت 1402</a:t>
            </a:r>
            <a:r>
              <a:rPr lang="en-US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354" y="6263484"/>
            <a:ext cx="2131523" cy="594516"/>
          </a:xfrm>
        </p:spPr>
        <p:txBody>
          <a:bodyPr>
            <a:normAutofit/>
          </a:bodyPr>
          <a:lstStyle/>
          <a:p>
            <a:pPr marL="0" lvl="0" indent="0" algn="ctr" defTabSz="6858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fa-IR" sz="105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واحد آموزش و سلامت بیمار </a:t>
            </a:r>
          </a:p>
          <a:p>
            <a:pPr marL="0" lvl="0" indent="0" algn="ctr" defTabSz="6858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fa-IR" sz="105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روابط عمومی</a:t>
            </a:r>
            <a:endParaRPr lang="en-US" sz="105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59" y="286532"/>
            <a:ext cx="982555" cy="5440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5477" y="329865"/>
            <a:ext cx="920193" cy="6304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" y="1117877"/>
            <a:ext cx="12192000" cy="50249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042517" y="99369"/>
            <a:ext cx="21146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tabLst>
                <a:tab pos="2971800" algn="ctr"/>
                <a:tab pos="5943600" algn="r"/>
                <a:tab pos="5534660" algn="r"/>
              </a:tabLst>
            </a:pPr>
            <a:r>
              <a:rPr lang="fa-IR" sz="1400" dirty="0">
                <a:solidFill>
                  <a:srgbClr val="7030A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جمعیت جوان سرمایه و ثروت کشور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9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12000">
        <p14:prism isContent="1" isInverted="1"/>
      </p:transition>
    </mc:Choice>
    <mc:Fallback xmlns="">
      <p:transition advClick="0" advTm="1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697</TotalTime>
  <Words>453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 Nazanin</vt:lpstr>
      <vt:lpstr>Calibri</vt:lpstr>
      <vt:lpstr>Calibri Light</vt:lpstr>
      <vt:lpstr>Symbol</vt:lpstr>
      <vt:lpstr>Tahoma</vt:lpstr>
      <vt:lpstr>Times New Roman</vt:lpstr>
      <vt:lpstr>Vazir</vt:lpstr>
      <vt:lpstr>Office Theme</vt:lpstr>
      <vt:lpstr>    هفته اطلاع رسانی تیرویید 4 تا 10 اردیبهشت 1402 </vt:lpstr>
      <vt:lpstr>مهم ترین بیماری های تیرویید شامل کم کاری و پرکاری، گره ها ، التهاب (تیروییدیت) و سرطان تیرویید است.  </vt:lpstr>
      <vt:lpstr> </vt:lpstr>
      <vt:lpstr> </vt:lpstr>
      <vt:lpstr>. </vt:lpstr>
      <vt:lpstr>هفته اطلاع رسانی تیرویید 4 تا 10 اردیبهشت 1402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روز شمار هفته سلامت(9تا 15)اردیبهشت  "سلامت برای همه با پزشکی خانواده "</dc:title>
  <dc:creator>bastari</dc:creator>
  <cp:lastModifiedBy>sara ahmadizadeh</cp:lastModifiedBy>
  <cp:revision>45</cp:revision>
  <dcterms:created xsi:type="dcterms:W3CDTF">2023-04-25T08:01:58Z</dcterms:created>
  <dcterms:modified xsi:type="dcterms:W3CDTF">2023-05-28T05:35:14Z</dcterms:modified>
</cp:coreProperties>
</file>